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9" r:id="rId24"/>
    <p:sldId id="280" r:id="rId25"/>
    <p:sldId id="278"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574" autoAdjust="0"/>
  </p:normalViewPr>
  <p:slideViewPr>
    <p:cSldViewPr snapToGrid="0">
      <p:cViewPr varScale="1">
        <p:scale>
          <a:sx n="50" d="100"/>
          <a:sy n="50" d="100"/>
        </p:scale>
        <p:origin x="128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20F98-429E-484A-8CD2-F75F3C9C5989}" type="datetimeFigureOut">
              <a:rPr lang="en-IN" smtClean="0"/>
              <a:t>01-11-2023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43228-FCEA-43C2-9463-74048E65F3DA}" type="slidenum">
              <a:rPr lang="en-IN" smtClean="0"/>
              <a:t>‹#›</a:t>
            </a:fld>
            <a:endParaRPr lang="en-IN"/>
          </a:p>
        </p:txBody>
      </p:sp>
    </p:spTree>
    <p:extLst>
      <p:ext uri="{BB962C8B-B14F-4D97-AF65-F5344CB8AC3E}">
        <p14:creationId xmlns:p14="http://schemas.microsoft.com/office/powerpoint/2010/main" val="204956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https://medium.com/geekculture/introduction-to-neural-network-2f8b8221fbd3#:~:text=Number%20of%20Neurons%20and%20Number%20of%20Layers%20in%20Hidden%20Layer&amp;text=The%20number%20of%20hidden%20neurons,size%20of%20the%20output%20layer.</a:t>
            </a:r>
          </a:p>
          <a:p>
            <a:endParaRPr lang="en-IN" dirty="0"/>
          </a:p>
          <a:p>
            <a:r>
              <a:rPr lang="en-IN" dirty="0"/>
              <a:t>https://archive.ics.uci.edu/contribute/donation</a:t>
            </a:r>
          </a:p>
          <a:p>
            <a:endParaRPr lang="en-IN" dirty="0"/>
          </a:p>
          <a:p>
            <a:r>
              <a:rPr lang="en-IN" dirty="0"/>
              <a:t>https://www.tensorflow.org/api_docs/python/tf/keras/metrics</a:t>
            </a:r>
          </a:p>
          <a:p>
            <a:endParaRPr lang="en-IN" dirty="0"/>
          </a:p>
        </p:txBody>
      </p:sp>
      <p:sp>
        <p:nvSpPr>
          <p:cNvPr id="4" name="Slide Number Placeholder 3"/>
          <p:cNvSpPr>
            <a:spLocks noGrp="1"/>
          </p:cNvSpPr>
          <p:nvPr>
            <p:ph type="sldNum" sz="quarter" idx="5"/>
          </p:nvPr>
        </p:nvSpPr>
        <p:spPr/>
        <p:txBody>
          <a:bodyPr/>
          <a:lstStyle/>
          <a:p>
            <a:fld id="{8B043228-FCEA-43C2-9463-74048E65F3DA}" type="slidenum">
              <a:rPr lang="en-IN" smtClean="0"/>
              <a:t>27</a:t>
            </a:fld>
            <a:endParaRPr lang="en-IN"/>
          </a:p>
        </p:txBody>
      </p:sp>
    </p:spTree>
    <p:extLst>
      <p:ext uri="{BB962C8B-B14F-4D97-AF65-F5344CB8AC3E}">
        <p14:creationId xmlns:p14="http://schemas.microsoft.com/office/powerpoint/2010/main" val="236088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B2B7-2705-470B-B29D-DD284C88A4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3A6FC96-D68E-4A2D-9807-DC02507D79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E694A7-371D-4B61-8BA4-2B510D9CFC5C}"/>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0706D583-C2CD-44B3-9900-26FB89CD8A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7DF1BE-58F1-4F80-902B-1BBE21D07372}"/>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880752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C55E8-2A30-4F16-ABA7-EC2C8E3ACE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ADC7D2-D74A-42CA-8DF5-B0426CCB3A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812B6D-29D0-4798-9455-D1B97D996588}"/>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850AAB0F-4837-41CD-83F7-8A7861FB3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CB32D-252E-46D1-80B2-C0C2AADC37A0}"/>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3950139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948E9-A500-4E46-BA2D-0057AA26EB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3EBB1F-816B-4C6E-ABE9-7FA7CF63E5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82DF54-817E-4E15-9E35-CEDFDD45390B}"/>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F12F8822-4E10-4EC7-A444-4D905326AE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F57251-7FBC-4BE5-96D5-4E6E80AE8C38}"/>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319855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C6D5-C1AA-45AD-9C98-098A1107E9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C37992-B9A4-4E72-8BB1-EE25995A2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10CCFB-9178-4A17-9249-1276C613C726}"/>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5E667B4C-C42D-4967-AA33-EB9B681CBD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37111E-30D3-4F06-BA42-EB3116EFDDC5}"/>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06954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3A11-877F-4F31-991E-60B4A24A93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F89334-B0C7-467B-A229-44BF86E0D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2B3247-5314-4035-A00A-07020CF4F593}"/>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05253DBE-F0A3-4782-A04F-C123F36045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48784A-A519-4A00-B191-EF1B6AC91312}"/>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462115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927B-ED50-4D3E-BC5C-12E646370B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DD1716-5BB2-4990-AF6D-4676CA4B73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E14859-6D4B-463A-8F45-691593E8F3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9AD36B-55A3-46B2-9D03-083F6BC4EEF8}"/>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6" name="Footer Placeholder 5">
            <a:extLst>
              <a:ext uri="{FF2B5EF4-FFF2-40B4-BE49-F238E27FC236}">
                <a16:creationId xmlns:a16="http://schemas.microsoft.com/office/drawing/2014/main" id="{F1C5608A-1ABE-4219-A597-8D90AF7142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850360-6945-4D41-A2CB-7E95B931D3C2}"/>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238198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8A38-3B15-45B6-91EC-750406F5EDE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5253D-5765-457C-B1F4-163EEBC3C5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B7B5EB-6C28-4DEE-BE1B-883F1885ED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584632-2CE3-4FC7-BB9B-621F1F1B2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23F41E-0927-4DF0-A873-34675399B0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BAA355-3EC9-48D5-A445-7CC06DEE0A08}"/>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8" name="Footer Placeholder 7">
            <a:extLst>
              <a:ext uri="{FF2B5EF4-FFF2-40B4-BE49-F238E27FC236}">
                <a16:creationId xmlns:a16="http://schemas.microsoft.com/office/drawing/2014/main" id="{2D0B6550-1935-4237-B6BA-B9E27EC07E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4E18A4-743A-4169-9B65-C7E33D466256}"/>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9248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F758-CA4F-4332-B4C0-CAB9E3E117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A6E70E-AD05-4E5A-8890-2F10F48BC3BC}"/>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4" name="Footer Placeholder 3">
            <a:extLst>
              <a:ext uri="{FF2B5EF4-FFF2-40B4-BE49-F238E27FC236}">
                <a16:creationId xmlns:a16="http://schemas.microsoft.com/office/drawing/2014/main" id="{4DF21D38-093F-4DD1-A17B-537FF078D4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451EC0-306E-45CE-B11A-4DBD736659C4}"/>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32335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A089E-7622-4DC9-8981-FF4E06635C2D}"/>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3" name="Footer Placeholder 2">
            <a:extLst>
              <a:ext uri="{FF2B5EF4-FFF2-40B4-BE49-F238E27FC236}">
                <a16:creationId xmlns:a16="http://schemas.microsoft.com/office/drawing/2014/main" id="{3036EEA4-F010-46FF-B0A2-FE899C616D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F3A790-22B9-4549-A525-C2BF87BC5AC5}"/>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58831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B6CB-F22A-4E85-9FBD-1BA3CE347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1D95F0-DCEF-450C-9C13-0E4ECD15D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9EC347-F8F6-4C67-8CF0-CBEE3A0C9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A6CA9-A5EF-4189-A723-13859D87C07E}"/>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6" name="Footer Placeholder 5">
            <a:extLst>
              <a:ext uri="{FF2B5EF4-FFF2-40B4-BE49-F238E27FC236}">
                <a16:creationId xmlns:a16="http://schemas.microsoft.com/office/drawing/2014/main" id="{51E5FC06-0DA4-485B-A664-80C4327FAC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98ECBB-E795-4406-A24D-E92E8D84A99D}"/>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014079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68FF-C043-4BD0-8305-3A327EC68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CAC248-A76D-4757-9D75-C85E8F4D7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134907-E352-403E-8EB1-3D32A2699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E7F63-8ADF-495C-8EF4-942D0B30ECB9}"/>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6" name="Footer Placeholder 5">
            <a:extLst>
              <a:ext uri="{FF2B5EF4-FFF2-40B4-BE49-F238E27FC236}">
                <a16:creationId xmlns:a16="http://schemas.microsoft.com/office/drawing/2014/main" id="{8926B070-0555-42FE-980E-92217A0366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D821D4-1C32-4E53-8910-E9CD9DE45648}"/>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23239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EBF70-BD24-4D0C-BD83-3C95ABFCE1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234407-64A9-468E-92EF-339F71B081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621BDF-7ACC-4D4A-9D09-7194D92592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9113B869-44AF-4E44-8AFC-E8ECDA9B8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2C3A12-5055-4CAD-8583-5F5589E17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9EDBB-9E92-4288-99C4-0DB5BEA65E38}" type="slidenum">
              <a:rPr lang="en-IN" smtClean="0"/>
              <a:t>‹#›</a:t>
            </a:fld>
            <a:endParaRPr lang="en-IN"/>
          </a:p>
        </p:txBody>
      </p:sp>
    </p:spTree>
    <p:extLst>
      <p:ext uri="{BB962C8B-B14F-4D97-AF65-F5344CB8AC3E}">
        <p14:creationId xmlns:p14="http://schemas.microsoft.com/office/powerpoint/2010/main" val="1673929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hyperlink" Target="https://www.geeksforgeeks.org/backpropagation-in-data-min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eeksforgeeks.org/machine-translation-of-languages-in-artificial-intelligenc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838200" y="127000"/>
            <a:ext cx="10515600" cy="454025"/>
          </a:xfrm>
        </p:spPr>
        <p:txBody>
          <a:bodyPr>
            <a:normAutofit fontScale="90000"/>
          </a:bodyPr>
          <a:lstStyle/>
          <a:p>
            <a:r>
              <a:rPr lang="en-IN" dirty="0"/>
              <a:t>NLP-Natural Language Processing</a:t>
            </a:r>
          </a:p>
        </p:txBody>
      </p:sp>
      <p:pic>
        <p:nvPicPr>
          <p:cNvPr id="3" name="Content Placeholder 2">
            <a:extLst>
              <a:ext uri="{FF2B5EF4-FFF2-40B4-BE49-F238E27FC236}">
                <a16:creationId xmlns:a16="http://schemas.microsoft.com/office/drawing/2014/main" id="{01CE4B93-40A7-4148-BB7A-1FF838F51F9A}"/>
              </a:ext>
            </a:extLst>
          </p:cNvPr>
          <p:cNvPicPr>
            <a:picLocks noGrp="1" noChangeAspect="1"/>
          </p:cNvPicPr>
          <p:nvPr>
            <p:ph idx="1"/>
          </p:nvPr>
        </p:nvPicPr>
        <p:blipFill>
          <a:blip r:embed="rId2"/>
          <a:stretch>
            <a:fillRect/>
          </a:stretch>
        </p:blipFill>
        <p:spPr>
          <a:xfrm>
            <a:off x="1090612" y="702469"/>
            <a:ext cx="9801225" cy="4352925"/>
          </a:xfrm>
        </p:spPr>
      </p:pic>
    </p:spTree>
    <p:extLst>
      <p:ext uri="{BB962C8B-B14F-4D97-AF65-F5344CB8AC3E}">
        <p14:creationId xmlns:p14="http://schemas.microsoft.com/office/powerpoint/2010/main" val="3423717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F9D1-5B1B-4CB4-BB5A-2FFCF643DEA3}"/>
              </a:ext>
            </a:extLst>
          </p:cNvPr>
          <p:cNvSpPr>
            <a:spLocks noGrp="1"/>
          </p:cNvSpPr>
          <p:nvPr>
            <p:ph type="title"/>
          </p:nvPr>
        </p:nvSpPr>
        <p:spPr>
          <a:xfrm>
            <a:off x="838200" y="365125"/>
            <a:ext cx="10515600" cy="606425"/>
          </a:xfrm>
        </p:spPr>
        <p:txBody>
          <a:bodyPr>
            <a:normAutofit fontScale="90000"/>
          </a:bodyPr>
          <a:lstStyle/>
          <a:p>
            <a:r>
              <a:rPr lang="en-IN" dirty="0"/>
              <a:t>Deep Learning</a:t>
            </a:r>
          </a:p>
        </p:txBody>
      </p:sp>
      <p:sp>
        <p:nvSpPr>
          <p:cNvPr id="3" name="Content Placeholder 2">
            <a:extLst>
              <a:ext uri="{FF2B5EF4-FFF2-40B4-BE49-F238E27FC236}">
                <a16:creationId xmlns:a16="http://schemas.microsoft.com/office/drawing/2014/main" id="{9527DE67-4BE1-4B18-ABD5-711FA2C27447}"/>
              </a:ext>
            </a:extLst>
          </p:cNvPr>
          <p:cNvSpPr>
            <a:spLocks noGrp="1"/>
          </p:cNvSpPr>
          <p:nvPr>
            <p:ph idx="1"/>
          </p:nvPr>
        </p:nvSpPr>
        <p:spPr>
          <a:xfrm>
            <a:off x="838200" y="1287462"/>
            <a:ext cx="10515600" cy="5205413"/>
          </a:xfrm>
        </p:spPr>
        <p:txBody>
          <a:bodyPr/>
          <a:lstStyle/>
          <a:p>
            <a:pPr marL="0" indent="0" algn="l">
              <a:buNone/>
            </a:pPr>
            <a:r>
              <a:rPr lang="en-US" b="0" i="0" dirty="0">
                <a:solidFill>
                  <a:srgbClr val="2D2F31"/>
                </a:solidFill>
                <a:effectLst/>
                <a:latin typeface="Udemy Sans"/>
              </a:rPr>
              <a:t>Deep Learning is the most exciting and powerful branch of Machine Learning. Deep Learning models can be used for a variety of complex tasks:</a:t>
            </a:r>
          </a:p>
          <a:p>
            <a:pPr algn="l">
              <a:buFont typeface="Arial" panose="020B0604020202020204" pitchFamily="34" charset="0"/>
              <a:buChar char="•"/>
            </a:pPr>
            <a:r>
              <a:rPr lang="en-US" b="0" i="0" dirty="0">
                <a:solidFill>
                  <a:srgbClr val="2D2F31"/>
                </a:solidFill>
                <a:effectLst/>
                <a:latin typeface="Udemy Sans"/>
              </a:rPr>
              <a:t>Artificial Neural Networks for Regression and Classification</a:t>
            </a:r>
          </a:p>
          <a:p>
            <a:pPr algn="l">
              <a:buFont typeface="Arial" panose="020B0604020202020204" pitchFamily="34" charset="0"/>
              <a:buChar char="•"/>
            </a:pPr>
            <a:r>
              <a:rPr lang="en-US" b="0" i="0" dirty="0">
                <a:solidFill>
                  <a:srgbClr val="2D2F31"/>
                </a:solidFill>
                <a:effectLst/>
                <a:latin typeface="Udemy Sans"/>
              </a:rPr>
              <a:t>Convolutional Neural Networks for Computer Vision</a:t>
            </a:r>
          </a:p>
          <a:p>
            <a:pPr algn="l">
              <a:buFont typeface="Arial" panose="020B0604020202020204" pitchFamily="34" charset="0"/>
              <a:buChar char="•"/>
            </a:pPr>
            <a:r>
              <a:rPr lang="en-US" b="0" i="0" dirty="0">
                <a:solidFill>
                  <a:srgbClr val="2D2F31"/>
                </a:solidFill>
                <a:effectLst/>
                <a:latin typeface="Udemy Sans"/>
              </a:rPr>
              <a:t>Recurrent Neural Networks for Time Series Analysis</a:t>
            </a:r>
          </a:p>
          <a:p>
            <a:pPr algn="l">
              <a:buFont typeface="Arial" panose="020B0604020202020204" pitchFamily="34" charset="0"/>
              <a:buChar char="•"/>
            </a:pPr>
            <a:r>
              <a:rPr lang="en-US" b="0" i="0" dirty="0">
                <a:solidFill>
                  <a:srgbClr val="2D2F31"/>
                </a:solidFill>
                <a:effectLst/>
                <a:latin typeface="Udemy Sans"/>
              </a:rPr>
              <a:t>Self Organizing Maps for Feature Extraction</a:t>
            </a:r>
          </a:p>
          <a:p>
            <a:pPr algn="l">
              <a:buFont typeface="Arial" panose="020B0604020202020204" pitchFamily="34" charset="0"/>
              <a:buChar char="•"/>
            </a:pPr>
            <a:r>
              <a:rPr lang="en-US" b="0" i="0" dirty="0">
                <a:solidFill>
                  <a:srgbClr val="2D2F31"/>
                </a:solidFill>
                <a:effectLst/>
                <a:latin typeface="Udemy Sans"/>
              </a:rPr>
              <a:t>Deep Boltzmann Machines for Recommendation Systems</a:t>
            </a:r>
          </a:p>
          <a:p>
            <a:pPr algn="l">
              <a:buFont typeface="Arial" panose="020B0604020202020204" pitchFamily="34" charset="0"/>
              <a:buChar char="•"/>
            </a:pPr>
            <a:r>
              <a:rPr lang="en-US" b="0" i="0" dirty="0">
                <a:solidFill>
                  <a:srgbClr val="2D2F31"/>
                </a:solidFill>
                <a:effectLst/>
                <a:latin typeface="Udemy Sans"/>
              </a:rPr>
              <a:t>Auto Encoders for Recommendation Systems</a:t>
            </a:r>
          </a:p>
          <a:p>
            <a:pPr marL="0" indent="0">
              <a:buNone/>
            </a:pPr>
            <a:endParaRPr lang="en-IN" dirty="0"/>
          </a:p>
        </p:txBody>
      </p:sp>
    </p:spTree>
    <p:extLst>
      <p:ext uri="{BB962C8B-B14F-4D97-AF65-F5344CB8AC3E}">
        <p14:creationId xmlns:p14="http://schemas.microsoft.com/office/powerpoint/2010/main" val="286192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F9D1-5B1B-4CB4-BB5A-2FFCF643DEA3}"/>
              </a:ext>
            </a:extLst>
          </p:cNvPr>
          <p:cNvSpPr>
            <a:spLocks noGrp="1"/>
          </p:cNvSpPr>
          <p:nvPr>
            <p:ph type="title"/>
          </p:nvPr>
        </p:nvSpPr>
        <p:spPr>
          <a:xfrm>
            <a:off x="247650" y="1"/>
            <a:ext cx="11106150" cy="495299"/>
          </a:xfrm>
        </p:spPr>
        <p:txBody>
          <a:bodyPr>
            <a:normAutofit fontScale="90000"/>
          </a:bodyPr>
          <a:lstStyle/>
          <a:p>
            <a:r>
              <a:rPr lang="en-IN" dirty="0"/>
              <a:t>Deep Learning</a:t>
            </a:r>
          </a:p>
        </p:txBody>
      </p:sp>
      <p:pic>
        <p:nvPicPr>
          <p:cNvPr id="7" name="Picture 6">
            <a:extLst>
              <a:ext uri="{FF2B5EF4-FFF2-40B4-BE49-F238E27FC236}">
                <a16:creationId xmlns:a16="http://schemas.microsoft.com/office/drawing/2014/main" id="{E39E111F-D1D9-4A16-A5A6-08F7F884B32B}"/>
              </a:ext>
            </a:extLst>
          </p:cNvPr>
          <p:cNvPicPr>
            <a:picLocks noChangeAspect="1"/>
          </p:cNvPicPr>
          <p:nvPr/>
        </p:nvPicPr>
        <p:blipFill>
          <a:blip r:embed="rId2"/>
          <a:stretch>
            <a:fillRect/>
          </a:stretch>
        </p:blipFill>
        <p:spPr>
          <a:xfrm>
            <a:off x="247650" y="421481"/>
            <a:ext cx="6296025" cy="3090863"/>
          </a:xfrm>
          <a:prstGeom prst="rect">
            <a:avLst/>
          </a:prstGeom>
        </p:spPr>
      </p:pic>
      <p:pic>
        <p:nvPicPr>
          <p:cNvPr id="9" name="Picture 8">
            <a:extLst>
              <a:ext uri="{FF2B5EF4-FFF2-40B4-BE49-F238E27FC236}">
                <a16:creationId xmlns:a16="http://schemas.microsoft.com/office/drawing/2014/main" id="{0C5769BA-0BAF-400F-AFBE-293D94581952}"/>
              </a:ext>
            </a:extLst>
          </p:cNvPr>
          <p:cNvPicPr>
            <a:picLocks noChangeAspect="1"/>
          </p:cNvPicPr>
          <p:nvPr/>
        </p:nvPicPr>
        <p:blipFill>
          <a:blip r:embed="rId3"/>
          <a:stretch>
            <a:fillRect/>
          </a:stretch>
        </p:blipFill>
        <p:spPr>
          <a:xfrm>
            <a:off x="6457352" y="535781"/>
            <a:ext cx="5486998" cy="2976563"/>
          </a:xfrm>
          <a:prstGeom prst="rect">
            <a:avLst/>
          </a:prstGeom>
        </p:spPr>
      </p:pic>
      <p:pic>
        <p:nvPicPr>
          <p:cNvPr id="11" name="Picture 10">
            <a:extLst>
              <a:ext uri="{FF2B5EF4-FFF2-40B4-BE49-F238E27FC236}">
                <a16:creationId xmlns:a16="http://schemas.microsoft.com/office/drawing/2014/main" id="{F3C2552E-1C4A-466A-A6C4-784AF11C8A9A}"/>
              </a:ext>
            </a:extLst>
          </p:cNvPr>
          <p:cNvPicPr>
            <a:picLocks noChangeAspect="1"/>
          </p:cNvPicPr>
          <p:nvPr/>
        </p:nvPicPr>
        <p:blipFill>
          <a:blip r:embed="rId4"/>
          <a:stretch>
            <a:fillRect/>
          </a:stretch>
        </p:blipFill>
        <p:spPr>
          <a:xfrm>
            <a:off x="161326" y="3767136"/>
            <a:ext cx="5782273" cy="3090863"/>
          </a:xfrm>
          <a:prstGeom prst="rect">
            <a:avLst/>
          </a:prstGeom>
        </p:spPr>
      </p:pic>
      <p:pic>
        <p:nvPicPr>
          <p:cNvPr id="13" name="Picture 12">
            <a:extLst>
              <a:ext uri="{FF2B5EF4-FFF2-40B4-BE49-F238E27FC236}">
                <a16:creationId xmlns:a16="http://schemas.microsoft.com/office/drawing/2014/main" id="{FE2D44F7-8E73-40FC-9F56-C2CDBEC66A72}"/>
              </a:ext>
            </a:extLst>
          </p:cNvPr>
          <p:cNvPicPr>
            <a:picLocks noChangeAspect="1"/>
          </p:cNvPicPr>
          <p:nvPr/>
        </p:nvPicPr>
        <p:blipFill>
          <a:blip r:embed="rId5"/>
          <a:stretch>
            <a:fillRect/>
          </a:stretch>
        </p:blipFill>
        <p:spPr>
          <a:xfrm>
            <a:off x="6072187" y="3767136"/>
            <a:ext cx="5872163" cy="3015042"/>
          </a:xfrm>
          <a:prstGeom prst="rect">
            <a:avLst/>
          </a:prstGeom>
        </p:spPr>
      </p:pic>
    </p:spTree>
    <p:extLst>
      <p:ext uri="{BB962C8B-B14F-4D97-AF65-F5344CB8AC3E}">
        <p14:creationId xmlns:p14="http://schemas.microsoft.com/office/powerpoint/2010/main" val="128707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a:t>
            </a:r>
          </a:p>
        </p:txBody>
      </p:sp>
      <p:pic>
        <p:nvPicPr>
          <p:cNvPr id="5" name="Picture 4">
            <a:extLst>
              <a:ext uri="{FF2B5EF4-FFF2-40B4-BE49-F238E27FC236}">
                <a16:creationId xmlns:a16="http://schemas.microsoft.com/office/drawing/2014/main" id="{FB29C261-5CF2-447D-9B7B-C0589BCB1F15}"/>
              </a:ext>
            </a:extLst>
          </p:cNvPr>
          <p:cNvPicPr>
            <a:picLocks noChangeAspect="1"/>
          </p:cNvPicPr>
          <p:nvPr/>
        </p:nvPicPr>
        <p:blipFill>
          <a:blip r:embed="rId2"/>
          <a:stretch>
            <a:fillRect/>
          </a:stretch>
        </p:blipFill>
        <p:spPr>
          <a:xfrm>
            <a:off x="266700" y="581025"/>
            <a:ext cx="7277100" cy="2724150"/>
          </a:xfrm>
          <a:prstGeom prst="rect">
            <a:avLst/>
          </a:prstGeom>
        </p:spPr>
      </p:pic>
      <p:sp>
        <p:nvSpPr>
          <p:cNvPr id="6" name="TextBox 5">
            <a:extLst>
              <a:ext uri="{FF2B5EF4-FFF2-40B4-BE49-F238E27FC236}">
                <a16:creationId xmlns:a16="http://schemas.microsoft.com/office/drawing/2014/main" id="{36237734-5FCC-40A0-9B6C-1A623E208A58}"/>
              </a:ext>
            </a:extLst>
          </p:cNvPr>
          <p:cNvSpPr txBox="1"/>
          <p:nvPr/>
        </p:nvSpPr>
        <p:spPr>
          <a:xfrm>
            <a:off x="7867650" y="504826"/>
            <a:ext cx="4200525" cy="5355312"/>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Here we've got some neurons, so these are</a:t>
            </a:r>
            <a:r>
              <a:rPr lang="en-IN" sz="1800" dirty="0">
                <a:effectLst/>
                <a:ea typeface="Times New Roman" panose="02020603050405020304" pitchFamily="18" charset="0"/>
              </a:rPr>
              <a:t> neurons which are having smeared onto glass and being looked at under a microscope with some </a:t>
            </a:r>
            <a:r>
              <a:rPr lang="en-IN" sz="1800" dirty="0" err="1">
                <a:effectLst/>
                <a:ea typeface="Times New Roman" panose="02020603050405020304" pitchFamily="18" charset="0"/>
              </a:rPr>
              <a:t>coloring</a:t>
            </a:r>
            <a:r>
              <a:rPr lang="en-IN" sz="1800" dirty="0">
                <a:effectLst/>
                <a:ea typeface="Times New Roman" panose="02020603050405020304" pitchFamily="18" charset="0"/>
              </a:rPr>
              <a:t>. And this is, you can see what they look like. So they have a like a body, they have these branches and </a:t>
            </a:r>
            <a:r>
              <a:rPr lang="en-IN" sz="1800" dirty="0">
                <a:solidFill>
                  <a:srgbClr val="2D2F31"/>
                </a:solidFill>
                <a:effectLst/>
                <a:ea typeface="Times New Roman" panose="02020603050405020304" pitchFamily="18" charset="0"/>
              </a:rPr>
              <a:t>they have like tails and so on.</a:t>
            </a:r>
            <a:r>
              <a:rPr lang="en-IN" sz="1800" dirty="0">
                <a:effectLst/>
                <a:ea typeface="Times New Roman" panose="02020603050405020304" pitchFamily="18" charset="0"/>
              </a:rPr>
              <a:t> </a:t>
            </a:r>
            <a:r>
              <a:rPr lang="en-IN" dirty="0">
                <a:ea typeface="Times New Roman" panose="02020603050405020304" pitchFamily="18" charset="0"/>
              </a:rPr>
              <a:t>We</a:t>
            </a:r>
            <a:r>
              <a:rPr lang="en-IN" sz="1800" dirty="0">
                <a:effectLst/>
                <a:ea typeface="Times New Roman" panose="02020603050405020304" pitchFamily="18" charset="0"/>
              </a:rPr>
              <a:t> can see they have like a nucleus inside </a:t>
            </a:r>
            <a:r>
              <a:rPr lang="en-IN" sz="1800" dirty="0">
                <a:solidFill>
                  <a:srgbClr val="2D2F31"/>
                </a:solidFill>
                <a:effectLst/>
                <a:ea typeface="Times New Roman" panose="02020603050405020304" pitchFamily="18" charset="0"/>
              </a:rPr>
              <a:t>in the middle and</a:t>
            </a:r>
            <a:r>
              <a:rPr lang="en-IN" sz="1800" dirty="0">
                <a:effectLst/>
                <a:ea typeface="Times New Roman" panose="02020603050405020304" pitchFamily="18" charset="0"/>
              </a:rPr>
              <a:t> that's basically what a neuron looks like. In the human brain, there's approximately a hundred billion neurons altogether. So these are individual </a:t>
            </a:r>
            <a:r>
              <a:rPr lang="en-IN" sz="1800" dirty="0" err="1">
                <a:effectLst/>
                <a:ea typeface="Times New Roman" panose="02020603050405020304" pitchFamily="18" charset="0"/>
              </a:rPr>
              <a:t>neurons,</a:t>
            </a:r>
            <a:r>
              <a:rPr lang="en-IN" sz="1800" dirty="0" err="1">
                <a:solidFill>
                  <a:srgbClr val="2D2F31"/>
                </a:solidFill>
                <a:effectLst/>
                <a:ea typeface="Times New Roman" panose="02020603050405020304" pitchFamily="18" charset="0"/>
              </a:rPr>
              <a:t>there</a:t>
            </a:r>
            <a:r>
              <a:rPr lang="en-IN" sz="1800" dirty="0">
                <a:solidFill>
                  <a:srgbClr val="2D2F31"/>
                </a:solidFill>
                <a:effectLst/>
                <a:ea typeface="Times New Roman" panose="02020603050405020304" pitchFamily="18" charset="0"/>
              </a:rPr>
              <a:t> are actually modern neurons because they're bigger, they're</a:t>
            </a:r>
            <a:r>
              <a:rPr lang="en-IN" sz="1800" dirty="0">
                <a:effectLst/>
                <a:ea typeface="Times New Roman" panose="02020603050405020304" pitchFamily="18" charset="0"/>
              </a:rPr>
              <a:t> easier to see. But, nevertheless, there's a hundred billion neurons in the human brain and each neuron is connected to as many as a thousand of its </a:t>
            </a:r>
            <a:r>
              <a:rPr lang="en-IN" sz="1800" dirty="0" err="1">
                <a:effectLst/>
                <a:ea typeface="Times New Roman" panose="02020603050405020304" pitchFamily="18" charset="0"/>
              </a:rPr>
              <a:t>neighbors</a:t>
            </a:r>
            <a:r>
              <a:rPr lang="en-IN" sz="1800" dirty="0">
                <a:effectLst/>
                <a:ea typeface="Times New Roman" panose="02020603050405020304" pitchFamily="18" charset="0"/>
              </a:rPr>
              <a:t>.</a:t>
            </a:r>
          </a:p>
        </p:txBody>
      </p:sp>
      <p:pic>
        <p:nvPicPr>
          <p:cNvPr id="8" name="Picture 7">
            <a:extLst>
              <a:ext uri="{FF2B5EF4-FFF2-40B4-BE49-F238E27FC236}">
                <a16:creationId xmlns:a16="http://schemas.microsoft.com/office/drawing/2014/main" id="{0C78E022-AEF0-4947-A6B8-CE2A52E42F79}"/>
              </a:ext>
            </a:extLst>
          </p:cNvPr>
          <p:cNvPicPr>
            <a:picLocks noChangeAspect="1"/>
          </p:cNvPicPr>
          <p:nvPr/>
        </p:nvPicPr>
        <p:blipFill>
          <a:blip r:embed="rId3"/>
          <a:stretch>
            <a:fillRect/>
          </a:stretch>
        </p:blipFill>
        <p:spPr>
          <a:xfrm>
            <a:off x="376237" y="3381374"/>
            <a:ext cx="7167563" cy="3414713"/>
          </a:xfrm>
          <a:prstGeom prst="rect">
            <a:avLst/>
          </a:prstGeom>
        </p:spPr>
      </p:pic>
    </p:spTree>
    <p:extLst>
      <p:ext uri="{BB962C8B-B14F-4D97-AF65-F5344CB8AC3E}">
        <p14:creationId xmlns:p14="http://schemas.microsoft.com/office/powerpoint/2010/main" val="20088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5"/>
            <a:ext cx="1990725" cy="1454149"/>
          </a:xfrm>
        </p:spPr>
        <p:txBody>
          <a:bodyPr>
            <a:normAutofit fontScale="90000"/>
          </a:bodyPr>
          <a:lstStyle/>
          <a:p>
            <a:r>
              <a:rPr lang="en-IN" dirty="0"/>
              <a:t>Deep learning</a:t>
            </a:r>
          </a:p>
        </p:txBody>
      </p:sp>
      <p:pic>
        <p:nvPicPr>
          <p:cNvPr id="4" name="Picture 3">
            <a:extLst>
              <a:ext uri="{FF2B5EF4-FFF2-40B4-BE49-F238E27FC236}">
                <a16:creationId xmlns:a16="http://schemas.microsoft.com/office/drawing/2014/main" id="{E78AE0A7-D7A8-4F21-83F7-E9C3CAA20AB1}"/>
              </a:ext>
            </a:extLst>
          </p:cNvPr>
          <p:cNvPicPr>
            <a:picLocks noChangeAspect="1"/>
          </p:cNvPicPr>
          <p:nvPr/>
        </p:nvPicPr>
        <p:blipFill>
          <a:blip r:embed="rId2"/>
          <a:stretch>
            <a:fillRect/>
          </a:stretch>
        </p:blipFill>
        <p:spPr>
          <a:xfrm>
            <a:off x="2658148" y="117475"/>
            <a:ext cx="5161204" cy="2847975"/>
          </a:xfrm>
          <a:prstGeom prst="rect">
            <a:avLst/>
          </a:prstGeom>
        </p:spPr>
      </p:pic>
      <p:pic>
        <p:nvPicPr>
          <p:cNvPr id="9" name="Picture 8">
            <a:extLst>
              <a:ext uri="{FF2B5EF4-FFF2-40B4-BE49-F238E27FC236}">
                <a16:creationId xmlns:a16="http://schemas.microsoft.com/office/drawing/2014/main" id="{1FF1DFFC-7CC8-46BF-A7F7-94F4F64721D3}"/>
              </a:ext>
            </a:extLst>
          </p:cNvPr>
          <p:cNvPicPr>
            <a:picLocks noChangeAspect="1"/>
          </p:cNvPicPr>
          <p:nvPr/>
        </p:nvPicPr>
        <p:blipFill>
          <a:blip r:embed="rId3"/>
          <a:stretch>
            <a:fillRect/>
          </a:stretch>
        </p:blipFill>
        <p:spPr>
          <a:xfrm>
            <a:off x="1285875" y="3076576"/>
            <a:ext cx="10096500" cy="3663948"/>
          </a:xfrm>
          <a:prstGeom prst="rect">
            <a:avLst/>
          </a:prstGeom>
        </p:spPr>
      </p:pic>
      <p:pic>
        <p:nvPicPr>
          <p:cNvPr id="11" name="Picture 10">
            <a:extLst>
              <a:ext uri="{FF2B5EF4-FFF2-40B4-BE49-F238E27FC236}">
                <a16:creationId xmlns:a16="http://schemas.microsoft.com/office/drawing/2014/main" id="{E0AEC2BA-E88E-4766-A3C8-0D0B59BD8393}"/>
              </a:ext>
            </a:extLst>
          </p:cNvPr>
          <p:cNvPicPr>
            <a:picLocks noChangeAspect="1"/>
          </p:cNvPicPr>
          <p:nvPr/>
        </p:nvPicPr>
        <p:blipFill>
          <a:blip r:embed="rId4"/>
          <a:stretch>
            <a:fillRect/>
          </a:stretch>
        </p:blipFill>
        <p:spPr>
          <a:xfrm>
            <a:off x="8582025" y="117476"/>
            <a:ext cx="3343275" cy="2959100"/>
          </a:xfrm>
          <a:prstGeom prst="rect">
            <a:avLst/>
          </a:prstGeom>
        </p:spPr>
      </p:pic>
    </p:spTree>
    <p:extLst>
      <p:ext uri="{BB962C8B-B14F-4D97-AF65-F5344CB8AC3E}">
        <p14:creationId xmlns:p14="http://schemas.microsoft.com/office/powerpoint/2010/main" val="2022143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Neuron</a:t>
            </a:r>
          </a:p>
        </p:txBody>
      </p:sp>
      <p:pic>
        <p:nvPicPr>
          <p:cNvPr id="5" name="Picture 4">
            <a:extLst>
              <a:ext uri="{FF2B5EF4-FFF2-40B4-BE49-F238E27FC236}">
                <a16:creationId xmlns:a16="http://schemas.microsoft.com/office/drawing/2014/main" id="{29CCC588-6424-405B-8337-9417A4F7FE4F}"/>
              </a:ext>
            </a:extLst>
          </p:cNvPr>
          <p:cNvPicPr>
            <a:picLocks noChangeAspect="1"/>
          </p:cNvPicPr>
          <p:nvPr/>
        </p:nvPicPr>
        <p:blipFill>
          <a:blip r:embed="rId2"/>
          <a:stretch>
            <a:fillRect/>
          </a:stretch>
        </p:blipFill>
        <p:spPr>
          <a:xfrm>
            <a:off x="392669" y="1476375"/>
            <a:ext cx="5703331" cy="2800350"/>
          </a:xfrm>
          <a:prstGeom prst="rect">
            <a:avLst/>
          </a:prstGeom>
        </p:spPr>
      </p:pic>
      <p:pic>
        <p:nvPicPr>
          <p:cNvPr id="7" name="Picture 6">
            <a:extLst>
              <a:ext uri="{FF2B5EF4-FFF2-40B4-BE49-F238E27FC236}">
                <a16:creationId xmlns:a16="http://schemas.microsoft.com/office/drawing/2014/main" id="{4A9BF3B7-AA82-40DC-A262-022C35D48E24}"/>
              </a:ext>
            </a:extLst>
          </p:cNvPr>
          <p:cNvPicPr>
            <a:picLocks noChangeAspect="1"/>
          </p:cNvPicPr>
          <p:nvPr/>
        </p:nvPicPr>
        <p:blipFill>
          <a:blip r:embed="rId3"/>
          <a:stretch>
            <a:fillRect/>
          </a:stretch>
        </p:blipFill>
        <p:spPr>
          <a:xfrm>
            <a:off x="6696075" y="590549"/>
            <a:ext cx="4838700" cy="6014959"/>
          </a:xfrm>
          <a:prstGeom prst="rect">
            <a:avLst/>
          </a:prstGeom>
        </p:spPr>
      </p:pic>
    </p:spTree>
    <p:extLst>
      <p:ext uri="{BB962C8B-B14F-4D97-AF65-F5344CB8AC3E}">
        <p14:creationId xmlns:p14="http://schemas.microsoft.com/office/powerpoint/2010/main" val="99881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Neuron</a:t>
            </a:r>
          </a:p>
        </p:txBody>
      </p:sp>
      <p:pic>
        <p:nvPicPr>
          <p:cNvPr id="4" name="Picture 3">
            <a:extLst>
              <a:ext uri="{FF2B5EF4-FFF2-40B4-BE49-F238E27FC236}">
                <a16:creationId xmlns:a16="http://schemas.microsoft.com/office/drawing/2014/main" id="{423A9E29-66F5-4A1D-92AB-8DD3EF0BDD8E}"/>
              </a:ext>
            </a:extLst>
          </p:cNvPr>
          <p:cNvPicPr>
            <a:picLocks noChangeAspect="1"/>
          </p:cNvPicPr>
          <p:nvPr/>
        </p:nvPicPr>
        <p:blipFill>
          <a:blip r:embed="rId2"/>
          <a:stretch>
            <a:fillRect/>
          </a:stretch>
        </p:blipFill>
        <p:spPr>
          <a:xfrm>
            <a:off x="704850" y="1031875"/>
            <a:ext cx="5737195" cy="2397125"/>
          </a:xfrm>
          <a:prstGeom prst="rect">
            <a:avLst/>
          </a:prstGeom>
        </p:spPr>
      </p:pic>
      <p:pic>
        <p:nvPicPr>
          <p:cNvPr id="8" name="Picture 7">
            <a:extLst>
              <a:ext uri="{FF2B5EF4-FFF2-40B4-BE49-F238E27FC236}">
                <a16:creationId xmlns:a16="http://schemas.microsoft.com/office/drawing/2014/main" id="{EFC1D4B1-A1A6-4CE1-ACF4-A1DF6BDE461D}"/>
              </a:ext>
            </a:extLst>
          </p:cNvPr>
          <p:cNvPicPr>
            <a:picLocks noChangeAspect="1"/>
          </p:cNvPicPr>
          <p:nvPr/>
        </p:nvPicPr>
        <p:blipFill>
          <a:blip r:embed="rId3"/>
          <a:stretch>
            <a:fillRect/>
          </a:stretch>
        </p:blipFill>
        <p:spPr>
          <a:xfrm>
            <a:off x="6508720" y="900113"/>
            <a:ext cx="5378480" cy="2528888"/>
          </a:xfrm>
          <a:prstGeom prst="rect">
            <a:avLst/>
          </a:prstGeom>
        </p:spPr>
      </p:pic>
      <p:pic>
        <p:nvPicPr>
          <p:cNvPr id="10" name="Picture 9">
            <a:extLst>
              <a:ext uri="{FF2B5EF4-FFF2-40B4-BE49-F238E27FC236}">
                <a16:creationId xmlns:a16="http://schemas.microsoft.com/office/drawing/2014/main" id="{3A9F02A4-918C-43CF-A269-51C4BEEC95F6}"/>
              </a:ext>
            </a:extLst>
          </p:cNvPr>
          <p:cNvPicPr>
            <a:picLocks noChangeAspect="1"/>
          </p:cNvPicPr>
          <p:nvPr/>
        </p:nvPicPr>
        <p:blipFill>
          <a:blip r:embed="rId4"/>
          <a:stretch>
            <a:fillRect/>
          </a:stretch>
        </p:blipFill>
        <p:spPr>
          <a:xfrm>
            <a:off x="538162" y="3956049"/>
            <a:ext cx="5903883" cy="2528888"/>
          </a:xfrm>
          <a:prstGeom prst="rect">
            <a:avLst/>
          </a:prstGeom>
        </p:spPr>
      </p:pic>
      <p:pic>
        <p:nvPicPr>
          <p:cNvPr id="12" name="Picture 11">
            <a:extLst>
              <a:ext uri="{FF2B5EF4-FFF2-40B4-BE49-F238E27FC236}">
                <a16:creationId xmlns:a16="http://schemas.microsoft.com/office/drawing/2014/main" id="{F508FFFF-320C-4D94-9052-CAFB5557C3C7}"/>
              </a:ext>
            </a:extLst>
          </p:cNvPr>
          <p:cNvPicPr>
            <a:picLocks noChangeAspect="1"/>
          </p:cNvPicPr>
          <p:nvPr/>
        </p:nvPicPr>
        <p:blipFill>
          <a:blip r:embed="rId5"/>
          <a:stretch>
            <a:fillRect/>
          </a:stretch>
        </p:blipFill>
        <p:spPr>
          <a:xfrm>
            <a:off x="6710362" y="4067649"/>
            <a:ext cx="5287241" cy="2776537"/>
          </a:xfrm>
          <a:prstGeom prst="rect">
            <a:avLst/>
          </a:prstGeom>
        </p:spPr>
      </p:pic>
      <p:sp>
        <p:nvSpPr>
          <p:cNvPr id="13" name="TextBox 12">
            <a:extLst>
              <a:ext uri="{FF2B5EF4-FFF2-40B4-BE49-F238E27FC236}">
                <a16:creationId xmlns:a16="http://schemas.microsoft.com/office/drawing/2014/main" id="{06A905F9-CE64-424D-B7B0-982B175FD41F}"/>
              </a:ext>
            </a:extLst>
          </p:cNvPr>
          <p:cNvSpPr txBox="1"/>
          <p:nvPr/>
        </p:nvSpPr>
        <p:spPr>
          <a:xfrm>
            <a:off x="6260408" y="3489840"/>
            <a:ext cx="5737195" cy="369332"/>
          </a:xfrm>
          <a:prstGeom prst="rect">
            <a:avLst/>
          </a:prstGeom>
          <a:noFill/>
        </p:spPr>
        <p:txBody>
          <a:bodyPr wrap="square" rtlCol="0">
            <a:spAutoFit/>
          </a:bodyPr>
          <a:lstStyle/>
          <a:p>
            <a:r>
              <a:rPr lang="en-IN" dirty="0"/>
              <a:t>For Categorical target, we will have multiple Output values</a:t>
            </a:r>
          </a:p>
        </p:txBody>
      </p:sp>
    </p:spTree>
    <p:extLst>
      <p:ext uri="{BB962C8B-B14F-4D97-AF65-F5344CB8AC3E}">
        <p14:creationId xmlns:p14="http://schemas.microsoft.com/office/powerpoint/2010/main" val="920386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Neuron</a:t>
            </a:r>
          </a:p>
        </p:txBody>
      </p:sp>
      <p:pic>
        <p:nvPicPr>
          <p:cNvPr id="5" name="Picture 4">
            <a:extLst>
              <a:ext uri="{FF2B5EF4-FFF2-40B4-BE49-F238E27FC236}">
                <a16:creationId xmlns:a16="http://schemas.microsoft.com/office/drawing/2014/main" id="{11C81E29-3980-4D94-9E00-575FC3344B4F}"/>
              </a:ext>
            </a:extLst>
          </p:cNvPr>
          <p:cNvPicPr>
            <a:picLocks noChangeAspect="1"/>
          </p:cNvPicPr>
          <p:nvPr/>
        </p:nvPicPr>
        <p:blipFill>
          <a:blip r:embed="rId2"/>
          <a:stretch>
            <a:fillRect/>
          </a:stretch>
        </p:blipFill>
        <p:spPr>
          <a:xfrm>
            <a:off x="436980" y="769938"/>
            <a:ext cx="5659020" cy="2476500"/>
          </a:xfrm>
          <a:prstGeom prst="rect">
            <a:avLst/>
          </a:prstGeom>
        </p:spPr>
      </p:pic>
      <p:pic>
        <p:nvPicPr>
          <p:cNvPr id="7" name="Picture 6">
            <a:extLst>
              <a:ext uri="{FF2B5EF4-FFF2-40B4-BE49-F238E27FC236}">
                <a16:creationId xmlns:a16="http://schemas.microsoft.com/office/drawing/2014/main" id="{2E801E32-B0EC-4AAC-B496-C9432F2B6979}"/>
              </a:ext>
            </a:extLst>
          </p:cNvPr>
          <p:cNvPicPr>
            <a:picLocks noChangeAspect="1"/>
          </p:cNvPicPr>
          <p:nvPr/>
        </p:nvPicPr>
        <p:blipFill>
          <a:blip r:embed="rId3"/>
          <a:stretch>
            <a:fillRect/>
          </a:stretch>
        </p:blipFill>
        <p:spPr>
          <a:xfrm>
            <a:off x="6405562" y="740034"/>
            <a:ext cx="5786438" cy="2336281"/>
          </a:xfrm>
          <a:prstGeom prst="rect">
            <a:avLst/>
          </a:prstGeom>
        </p:spPr>
      </p:pic>
      <p:pic>
        <p:nvPicPr>
          <p:cNvPr id="15" name="Picture 14">
            <a:extLst>
              <a:ext uri="{FF2B5EF4-FFF2-40B4-BE49-F238E27FC236}">
                <a16:creationId xmlns:a16="http://schemas.microsoft.com/office/drawing/2014/main" id="{AFFD134B-F9BA-4B4D-8FAA-F70F3CF39783}"/>
              </a:ext>
            </a:extLst>
          </p:cNvPr>
          <p:cNvPicPr>
            <a:picLocks noChangeAspect="1"/>
          </p:cNvPicPr>
          <p:nvPr/>
        </p:nvPicPr>
        <p:blipFill>
          <a:blip r:embed="rId4"/>
          <a:stretch>
            <a:fillRect/>
          </a:stretch>
        </p:blipFill>
        <p:spPr>
          <a:xfrm>
            <a:off x="436981" y="3781683"/>
            <a:ext cx="5487570" cy="2729101"/>
          </a:xfrm>
          <a:prstGeom prst="rect">
            <a:avLst/>
          </a:prstGeom>
        </p:spPr>
      </p:pic>
      <p:sp>
        <p:nvSpPr>
          <p:cNvPr id="16" name="TextBox 15">
            <a:extLst>
              <a:ext uri="{FF2B5EF4-FFF2-40B4-BE49-F238E27FC236}">
                <a16:creationId xmlns:a16="http://schemas.microsoft.com/office/drawing/2014/main" id="{16D19F75-3548-4247-AA1B-80B4BC0530F8}"/>
              </a:ext>
            </a:extLst>
          </p:cNvPr>
          <p:cNvSpPr txBox="1"/>
          <p:nvPr/>
        </p:nvSpPr>
        <p:spPr>
          <a:xfrm>
            <a:off x="6019800" y="3246438"/>
            <a:ext cx="6010275" cy="3970318"/>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rgbClr val="2D2F31"/>
                </a:solidFill>
                <a:effectLst/>
                <a:ea typeface="Times New Roman" panose="02020603050405020304" pitchFamily="18" charset="0"/>
              </a:rPr>
              <a:t>Weights are how</a:t>
            </a:r>
            <a:r>
              <a:rPr lang="en-IN" sz="1800" dirty="0">
                <a:effectLst/>
                <a:ea typeface="Times New Roman" panose="02020603050405020304" pitchFamily="18" charset="0"/>
              </a:rPr>
              <a:t> neural networks learn by adjusting the weights. The neural network decides in every single case what signal is important, what signal is not important </a:t>
            </a:r>
            <a:r>
              <a:rPr lang="en-IN" sz="1800" dirty="0">
                <a:solidFill>
                  <a:srgbClr val="2D2F31"/>
                </a:solidFill>
                <a:effectLst/>
                <a:ea typeface="Times New Roman" panose="02020603050405020304" pitchFamily="18" charset="0"/>
              </a:rPr>
              <a:t>to a certain neuron.</a:t>
            </a:r>
            <a:r>
              <a:rPr lang="en-IN" sz="1800" dirty="0">
                <a:effectLst/>
                <a:ea typeface="Times New Roman" panose="02020603050405020304" pitchFamily="18" charset="0"/>
              </a:rPr>
              <a:t> What signal gets passed along and what signal doesn't get passed along, or to what strength, to what extent signals get passed along. So weights are crucial. </a:t>
            </a:r>
          </a:p>
          <a:p>
            <a:pPr marL="285750" indent="-285750">
              <a:buFont typeface="Arial" panose="020B0604020202020204" pitchFamily="34" charset="0"/>
              <a:buChar char="•"/>
            </a:pPr>
            <a:r>
              <a:rPr lang="en-IN" sz="1800" dirty="0">
                <a:solidFill>
                  <a:srgbClr val="2D2F31"/>
                </a:solidFill>
                <a:effectLst/>
                <a:ea typeface="Times New Roman" panose="02020603050405020304" pitchFamily="18" charset="0"/>
              </a:rPr>
              <a:t>Signals go into the neuron and the weighted sum of all of the input values</a:t>
            </a:r>
            <a:r>
              <a:rPr lang="en-IN" sz="1800" dirty="0">
                <a:effectLst/>
                <a:ea typeface="Times New Roman" panose="02020603050405020304" pitchFamily="18" charset="0"/>
              </a:rPr>
              <a:t> gets added in the first step and then it applies an activation function to this neuron or to this whole layer on top of this weighted sum and then from that, the neuron understands if it will either pass on a signal or it won't pass the signal on.</a:t>
            </a:r>
          </a:p>
          <a:p>
            <a:endParaRPr lang="en-IN" dirty="0"/>
          </a:p>
        </p:txBody>
      </p:sp>
    </p:spTree>
    <p:extLst>
      <p:ext uri="{BB962C8B-B14F-4D97-AF65-F5344CB8AC3E}">
        <p14:creationId xmlns:p14="http://schemas.microsoft.com/office/powerpoint/2010/main" val="137133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sp>
        <p:nvSpPr>
          <p:cNvPr id="8" name="TextBox 7">
            <a:extLst>
              <a:ext uri="{FF2B5EF4-FFF2-40B4-BE49-F238E27FC236}">
                <a16:creationId xmlns:a16="http://schemas.microsoft.com/office/drawing/2014/main" id="{E9CD68F8-1933-4EB0-B0FD-2EF4D609B3C6}"/>
              </a:ext>
            </a:extLst>
          </p:cNvPr>
          <p:cNvSpPr txBox="1"/>
          <p:nvPr/>
        </p:nvSpPr>
        <p:spPr>
          <a:xfrm>
            <a:off x="333375" y="611951"/>
            <a:ext cx="11620500" cy="2031325"/>
          </a:xfrm>
          <a:prstGeom prst="rect">
            <a:avLst/>
          </a:prstGeom>
          <a:noFill/>
        </p:spPr>
        <p:txBody>
          <a:bodyPr wrap="square">
            <a:spAutoFit/>
          </a:bodyPr>
          <a:lstStyle/>
          <a:p>
            <a:pPr algn="l" fontAlgn="base"/>
            <a:r>
              <a:rPr lang="en-US" b="1" i="0" dirty="0">
                <a:solidFill>
                  <a:srgbClr val="273239"/>
                </a:solidFill>
                <a:effectLst/>
                <a:latin typeface="Nunito" pitchFamily="2" charset="0"/>
              </a:rPr>
              <a:t>Elements of a Neural Network </a:t>
            </a:r>
          </a:p>
          <a:p>
            <a:pPr algn="l" fontAlgn="base"/>
            <a:r>
              <a:rPr lang="en-US" b="1" i="0" dirty="0">
                <a:solidFill>
                  <a:srgbClr val="273239"/>
                </a:solidFill>
                <a:effectLst/>
                <a:latin typeface="Nunito" pitchFamily="2" charset="0"/>
              </a:rPr>
              <a:t>Input Layer:</a:t>
            </a:r>
            <a:r>
              <a:rPr lang="en-US" b="1" i="1" dirty="0">
                <a:solidFill>
                  <a:srgbClr val="273239"/>
                </a:solidFill>
                <a:effectLst/>
                <a:latin typeface="Nunito" pitchFamily="2" charset="0"/>
              </a:rPr>
              <a:t> </a:t>
            </a:r>
            <a:r>
              <a:rPr lang="en-US" b="0" i="0" dirty="0">
                <a:solidFill>
                  <a:srgbClr val="273239"/>
                </a:solidFill>
                <a:effectLst/>
                <a:latin typeface="Nunito" pitchFamily="2" charset="0"/>
              </a:rPr>
              <a:t>This layer accepts input features. It provides information from the outside world to the network, no computation is performed at this layer, nodes here just pass on the information(features) to the hidden layer. </a:t>
            </a:r>
          </a:p>
          <a:p>
            <a:pPr algn="l" fontAlgn="base"/>
            <a:r>
              <a:rPr lang="en-US" b="1" i="0" dirty="0">
                <a:solidFill>
                  <a:srgbClr val="273239"/>
                </a:solidFill>
                <a:effectLst/>
                <a:latin typeface="Nunito" pitchFamily="2" charset="0"/>
              </a:rPr>
              <a:t>Hidden Layer</a:t>
            </a:r>
            <a:r>
              <a:rPr lang="en-US" b="1" i="1" dirty="0">
                <a:solidFill>
                  <a:srgbClr val="273239"/>
                </a:solidFill>
                <a:effectLst/>
                <a:latin typeface="Nunito" pitchFamily="2" charset="0"/>
              </a:rPr>
              <a:t>: </a:t>
            </a:r>
            <a:r>
              <a:rPr lang="en-US" b="0" i="0" dirty="0">
                <a:solidFill>
                  <a:srgbClr val="273239"/>
                </a:solidFill>
                <a:effectLst/>
                <a:latin typeface="Nunito" pitchFamily="2" charset="0"/>
              </a:rPr>
              <a:t>Nodes of this layer are not exposed to the outer world, they are part of the abstraction provided by any neural network. The hidden layer performs all sorts of computation on the features entered through the input layer and transfers the result to the output layer. </a:t>
            </a:r>
          </a:p>
          <a:p>
            <a:pPr algn="l" fontAlgn="base"/>
            <a:r>
              <a:rPr lang="en-US" b="1" i="0" dirty="0">
                <a:solidFill>
                  <a:srgbClr val="273239"/>
                </a:solidFill>
                <a:effectLst/>
                <a:latin typeface="Nunito" pitchFamily="2" charset="0"/>
              </a:rPr>
              <a:t>Output Layer:</a:t>
            </a:r>
            <a:r>
              <a:rPr lang="en-US" b="1" i="1" dirty="0">
                <a:solidFill>
                  <a:srgbClr val="273239"/>
                </a:solidFill>
                <a:effectLst/>
                <a:latin typeface="Nunito" pitchFamily="2" charset="0"/>
              </a:rPr>
              <a:t> </a:t>
            </a:r>
            <a:r>
              <a:rPr lang="en-US" b="0" i="0" dirty="0">
                <a:solidFill>
                  <a:srgbClr val="273239"/>
                </a:solidFill>
                <a:effectLst/>
                <a:latin typeface="Nunito" pitchFamily="2" charset="0"/>
              </a:rPr>
              <a:t>This layer bring up the information learned by the network to the outer world. </a:t>
            </a:r>
          </a:p>
        </p:txBody>
      </p:sp>
      <p:sp>
        <p:nvSpPr>
          <p:cNvPr id="10" name="TextBox 9">
            <a:extLst>
              <a:ext uri="{FF2B5EF4-FFF2-40B4-BE49-F238E27FC236}">
                <a16:creationId xmlns:a16="http://schemas.microsoft.com/office/drawing/2014/main" id="{CBDA4A0B-F0A8-4B82-87C2-63879872A435}"/>
              </a:ext>
            </a:extLst>
          </p:cNvPr>
          <p:cNvSpPr txBox="1"/>
          <p:nvPr/>
        </p:nvSpPr>
        <p:spPr>
          <a:xfrm>
            <a:off x="233363" y="2750401"/>
            <a:ext cx="11820524"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an activation function and why use them? </a:t>
            </a:r>
          </a:p>
          <a:p>
            <a:pPr algn="l" fontAlgn="base"/>
            <a:r>
              <a:rPr lang="en-US" b="0" i="0" dirty="0">
                <a:solidFill>
                  <a:srgbClr val="273239"/>
                </a:solidFill>
                <a:effectLst/>
                <a:latin typeface="Nunito" pitchFamily="2" charset="0"/>
              </a:rPr>
              <a:t>The activation function decides whether a neuron should be activated or not by calculating the weighted sum and further adding bias to it. The purpose of the activation function is to introduce non-linearity into the output of a neuron. </a:t>
            </a:r>
          </a:p>
          <a:p>
            <a:pPr algn="l" fontAlgn="base"/>
            <a:r>
              <a:rPr lang="en-US" b="1" i="0" dirty="0">
                <a:solidFill>
                  <a:srgbClr val="273239"/>
                </a:solidFill>
                <a:effectLst/>
                <a:latin typeface="Nunito" pitchFamily="2" charset="0"/>
              </a:rPr>
              <a:t>Explanation:</a:t>
            </a:r>
            <a:r>
              <a:rPr lang="en-US" b="0" i="0" dirty="0">
                <a:solidFill>
                  <a:srgbClr val="273239"/>
                </a:solidFill>
                <a:effectLst/>
                <a:latin typeface="Nunito" pitchFamily="2" charset="0"/>
              </a:rPr>
              <a:t> We know, the neural network has neurons that work in correspondence with </a:t>
            </a:r>
            <a:r>
              <a:rPr lang="en-US" b="0" i="1" dirty="0">
                <a:solidFill>
                  <a:srgbClr val="273239"/>
                </a:solidFill>
                <a:effectLst/>
                <a:latin typeface="Nunito" pitchFamily="2" charset="0"/>
              </a:rPr>
              <a:t>weight, bias,</a:t>
            </a:r>
            <a:r>
              <a:rPr lang="en-US" b="0" i="0" dirty="0">
                <a:solidFill>
                  <a:srgbClr val="273239"/>
                </a:solidFill>
                <a:effectLst/>
                <a:latin typeface="Nunito" pitchFamily="2" charset="0"/>
              </a:rPr>
              <a:t> and their respective activation function. In a neural network, we would update the weights and biases of the neurons on the basis of the error at the output. This process is known as </a:t>
            </a:r>
            <a:r>
              <a:rPr lang="en-US" b="1" i="1" u="sng" dirty="0">
                <a:solidFill>
                  <a:srgbClr val="273239"/>
                </a:solidFill>
                <a:effectLst/>
                <a:latin typeface="Nunito" pitchFamily="2" charset="0"/>
                <a:hlinkClick r:id="rId2"/>
              </a:rPr>
              <a:t>back-propagation</a:t>
            </a:r>
            <a:r>
              <a:rPr lang="en-US" b="0" i="0" dirty="0">
                <a:solidFill>
                  <a:srgbClr val="273239"/>
                </a:solidFill>
                <a:effectLst/>
                <a:latin typeface="Nunito" pitchFamily="2" charset="0"/>
              </a:rPr>
              <a:t>. Activation functions make the back-propagation possible since the gradients are supplied along with the error to update the weights and biases. </a:t>
            </a:r>
          </a:p>
          <a:p>
            <a:pPr algn="l" fontAlgn="base"/>
            <a:r>
              <a:rPr lang="en-US" b="1" i="0" dirty="0">
                <a:solidFill>
                  <a:srgbClr val="273239"/>
                </a:solidFill>
                <a:effectLst/>
                <a:latin typeface="Nunito" pitchFamily="2" charset="0"/>
              </a:rPr>
              <a:t>Why do we need Non-linear activation function?</a:t>
            </a:r>
          </a:p>
          <a:p>
            <a:pPr algn="l" fontAlgn="base"/>
            <a:r>
              <a:rPr lang="en-US" b="0" i="0" dirty="0">
                <a:solidFill>
                  <a:srgbClr val="273239"/>
                </a:solidFill>
                <a:effectLst/>
                <a:latin typeface="Nunito" pitchFamily="2" charset="0"/>
              </a:rPr>
              <a:t>A neural network without an activation function is essentially just a linear regression model. The activation function does the non-linear transformation to the input making it capable to learn and perform more complex tasks. </a:t>
            </a:r>
          </a:p>
        </p:txBody>
      </p:sp>
    </p:spTree>
    <p:extLst>
      <p:ext uri="{BB962C8B-B14F-4D97-AF65-F5344CB8AC3E}">
        <p14:creationId xmlns:p14="http://schemas.microsoft.com/office/powerpoint/2010/main" val="392488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0" y="117476"/>
            <a:ext cx="8648700" cy="387350"/>
          </a:xfrm>
        </p:spPr>
        <p:txBody>
          <a:bodyPr>
            <a:noAutofit/>
          </a:bodyPr>
          <a:lstStyle/>
          <a:p>
            <a:r>
              <a:rPr lang="en-IN" sz="3200" dirty="0"/>
              <a:t>Deep learning- The Activation Function</a:t>
            </a:r>
          </a:p>
        </p:txBody>
      </p:sp>
      <p:pic>
        <p:nvPicPr>
          <p:cNvPr id="4" name="Picture 3">
            <a:extLst>
              <a:ext uri="{FF2B5EF4-FFF2-40B4-BE49-F238E27FC236}">
                <a16:creationId xmlns:a16="http://schemas.microsoft.com/office/drawing/2014/main" id="{88AE4055-4ED2-4402-9747-603C9224D744}"/>
              </a:ext>
            </a:extLst>
          </p:cNvPr>
          <p:cNvPicPr>
            <a:picLocks noChangeAspect="1"/>
          </p:cNvPicPr>
          <p:nvPr/>
        </p:nvPicPr>
        <p:blipFill>
          <a:blip r:embed="rId2"/>
          <a:stretch>
            <a:fillRect/>
          </a:stretch>
        </p:blipFill>
        <p:spPr>
          <a:xfrm>
            <a:off x="566737" y="1036637"/>
            <a:ext cx="4652963" cy="2368679"/>
          </a:xfrm>
          <a:prstGeom prst="rect">
            <a:avLst/>
          </a:prstGeom>
        </p:spPr>
      </p:pic>
      <p:pic>
        <p:nvPicPr>
          <p:cNvPr id="9" name="Picture 8">
            <a:extLst>
              <a:ext uri="{FF2B5EF4-FFF2-40B4-BE49-F238E27FC236}">
                <a16:creationId xmlns:a16="http://schemas.microsoft.com/office/drawing/2014/main" id="{BDE07C09-D8E2-4087-A435-ABAC309D3E64}"/>
              </a:ext>
            </a:extLst>
          </p:cNvPr>
          <p:cNvPicPr>
            <a:picLocks noChangeAspect="1"/>
          </p:cNvPicPr>
          <p:nvPr/>
        </p:nvPicPr>
        <p:blipFill>
          <a:blip r:embed="rId3"/>
          <a:stretch>
            <a:fillRect/>
          </a:stretch>
        </p:blipFill>
        <p:spPr>
          <a:xfrm>
            <a:off x="6272213" y="614363"/>
            <a:ext cx="4948237" cy="2790954"/>
          </a:xfrm>
          <a:prstGeom prst="rect">
            <a:avLst/>
          </a:prstGeom>
        </p:spPr>
      </p:pic>
      <p:pic>
        <p:nvPicPr>
          <p:cNvPr id="12" name="Picture 11">
            <a:extLst>
              <a:ext uri="{FF2B5EF4-FFF2-40B4-BE49-F238E27FC236}">
                <a16:creationId xmlns:a16="http://schemas.microsoft.com/office/drawing/2014/main" id="{32139D12-7F9D-434E-BEE6-18B82CBD6B1A}"/>
              </a:ext>
            </a:extLst>
          </p:cNvPr>
          <p:cNvPicPr>
            <a:picLocks noChangeAspect="1"/>
          </p:cNvPicPr>
          <p:nvPr/>
        </p:nvPicPr>
        <p:blipFill>
          <a:blip r:embed="rId4"/>
          <a:stretch>
            <a:fillRect/>
          </a:stretch>
        </p:blipFill>
        <p:spPr>
          <a:xfrm>
            <a:off x="5676900" y="3686175"/>
            <a:ext cx="6315313" cy="2905125"/>
          </a:xfrm>
          <a:prstGeom prst="rect">
            <a:avLst/>
          </a:prstGeom>
        </p:spPr>
      </p:pic>
      <p:pic>
        <p:nvPicPr>
          <p:cNvPr id="14" name="Picture 13">
            <a:extLst>
              <a:ext uri="{FF2B5EF4-FFF2-40B4-BE49-F238E27FC236}">
                <a16:creationId xmlns:a16="http://schemas.microsoft.com/office/drawing/2014/main" id="{3D12F10A-6D15-4BE9-9A43-B763F27F0A87}"/>
              </a:ext>
            </a:extLst>
          </p:cNvPr>
          <p:cNvPicPr>
            <a:picLocks noChangeAspect="1"/>
          </p:cNvPicPr>
          <p:nvPr/>
        </p:nvPicPr>
        <p:blipFill>
          <a:blip r:embed="rId5"/>
          <a:stretch>
            <a:fillRect/>
          </a:stretch>
        </p:blipFill>
        <p:spPr>
          <a:xfrm>
            <a:off x="7477125" y="266700"/>
            <a:ext cx="2343150" cy="350126"/>
          </a:xfrm>
          <a:prstGeom prst="rect">
            <a:avLst/>
          </a:prstGeom>
        </p:spPr>
      </p:pic>
    </p:spTree>
    <p:extLst>
      <p:ext uri="{BB962C8B-B14F-4D97-AF65-F5344CB8AC3E}">
        <p14:creationId xmlns:p14="http://schemas.microsoft.com/office/powerpoint/2010/main" val="3753780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pic>
        <p:nvPicPr>
          <p:cNvPr id="5" name="Picture 4">
            <a:extLst>
              <a:ext uri="{FF2B5EF4-FFF2-40B4-BE49-F238E27FC236}">
                <a16:creationId xmlns:a16="http://schemas.microsoft.com/office/drawing/2014/main" id="{6919FA0A-9A1B-4F1B-A2B2-C24A0384BF45}"/>
              </a:ext>
            </a:extLst>
          </p:cNvPr>
          <p:cNvPicPr>
            <a:picLocks noChangeAspect="1"/>
          </p:cNvPicPr>
          <p:nvPr/>
        </p:nvPicPr>
        <p:blipFill>
          <a:blip r:embed="rId2"/>
          <a:stretch>
            <a:fillRect/>
          </a:stretch>
        </p:blipFill>
        <p:spPr>
          <a:xfrm>
            <a:off x="76200" y="728663"/>
            <a:ext cx="5248275" cy="3021122"/>
          </a:xfrm>
          <a:prstGeom prst="rect">
            <a:avLst/>
          </a:prstGeom>
        </p:spPr>
      </p:pic>
      <p:sp>
        <p:nvSpPr>
          <p:cNvPr id="11" name="TextBox 10">
            <a:extLst>
              <a:ext uri="{FF2B5EF4-FFF2-40B4-BE49-F238E27FC236}">
                <a16:creationId xmlns:a16="http://schemas.microsoft.com/office/drawing/2014/main" id="{0542BBC0-D1BE-405D-8CE0-CE76CDAF0B38}"/>
              </a:ext>
            </a:extLst>
          </p:cNvPr>
          <p:cNvSpPr txBox="1"/>
          <p:nvPr/>
        </p:nvSpPr>
        <p:spPr>
          <a:xfrm>
            <a:off x="266700" y="3666648"/>
            <a:ext cx="6000750" cy="3323987"/>
          </a:xfrm>
          <a:prstGeom prst="rect">
            <a:avLst/>
          </a:prstGeom>
          <a:noFill/>
        </p:spPr>
        <p:txBody>
          <a:bodyPr wrap="square">
            <a:spAutoFit/>
          </a:bodyPr>
          <a:lstStyle/>
          <a:p>
            <a:pPr algn="l" fontAlgn="base">
              <a:buFont typeface="Arial" panose="020B0604020202020204" pitchFamily="34" charset="0"/>
              <a:buChar char="•"/>
            </a:pPr>
            <a:r>
              <a:rPr lang="en-US" sz="1600" b="0" i="0" dirty="0">
                <a:solidFill>
                  <a:srgbClr val="273239"/>
                </a:solidFill>
                <a:effectLst/>
                <a:latin typeface="Nunito" pitchFamily="2" charset="0"/>
              </a:rPr>
              <a:t>The activation that works almost always better than sigmoid function is Tanh function also known as </a:t>
            </a:r>
            <a:r>
              <a:rPr lang="en-US" sz="1600" b="1" i="0" dirty="0">
                <a:solidFill>
                  <a:srgbClr val="273239"/>
                </a:solidFill>
                <a:effectLst/>
                <a:latin typeface="Nunito" pitchFamily="2" charset="0"/>
              </a:rPr>
              <a:t>Tangent Hyperbolic function</a:t>
            </a:r>
            <a:r>
              <a:rPr lang="en-US" sz="1600" b="0" i="0" dirty="0">
                <a:solidFill>
                  <a:srgbClr val="273239"/>
                </a:solidFill>
                <a:effectLst/>
                <a:latin typeface="Nunito" pitchFamily="2" charset="0"/>
              </a:rPr>
              <a:t>. It’s actually mathematically shifted version of the sigmoid function. Both are similar and can be derived from each other.</a:t>
            </a:r>
          </a:p>
          <a:p>
            <a:pPr algn="l" fontAlgn="base">
              <a:buFont typeface="Arial" panose="020B0604020202020204" pitchFamily="34" charset="0"/>
              <a:buChar char="•"/>
            </a:pPr>
            <a:r>
              <a:rPr lang="en-US" sz="1600" b="1" i="0" dirty="0">
                <a:solidFill>
                  <a:srgbClr val="273239"/>
                </a:solidFill>
                <a:effectLst/>
                <a:latin typeface="Nunito" pitchFamily="2" charset="0"/>
              </a:rPr>
              <a:t>Value Range :- </a:t>
            </a:r>
            <a:r>
              <a:rPr lang="en-US" sz="1600" b="0" i="0" dirty="0">
                <a:solidFill>
                  <a:srgbClr val="273239"/>
                </a:solidFill>
                <a:effectLst/>
                <a:latin typeface="Nunito" pitchFamily="2" charset="0"/>
              </a:rPr>
              <a:t>-1 to +1</a:t>
            </a:r>
          </a:p>
          <a:p>
            <a:pPr algn="l" fontAlgn="base">
              <a:buFont typeface="Arial" panose="020B0604020202020204" pitchFamily="34" charset="0"/>
              <a:buChar char="•"/>
            </a:pPr>
            <a:r>
              <a:rPr lang="en-US" sz="1600" b="1" i="0" dirty="0">
                <a:solidFill>
                  <a:srgbClr val="273239"/>
                </a:solidFill>
                <a:effectLst/>
                <a:latin typeface="Nunito" pitchFamily="2" charset="0"/>
              </a:rPr>
              <a:t>Nature :- </a:t>
            </a:r>
            <a:r>
              <a:rPr lang="en-US" sz="1600" b="0" i="0" dirty="0">
                <a:solidFill>
                  <a:srgbClr val="273239"/>
                </a:solidFill>
                <a:effectLst/>
                <a:latin typeface="Nunito" pitchFamily="2" charset="0"/>
              </a:rPr>
              <a:t>non-linear</a:t>
            </a:r>
          </a:p>
          <a:p>
            <a:pPr algn="l" fontAlgn="base">
              <a:buFont typeface="Arial" panose="020B0604020202020204" pitchFamily="34" charset="0"/>
              <a:buChar char="•"/>
            </a:pPr>
            <a:r>
              <a:rPr lang="en-US" sz="1600" b="1" i="0" dirty="0">
                <a:solidFill>
                  <a:srgbClr val="273239"/>
                </a:solidFill>
                <a:effectLst/>
                <a:latin typeface="Nunito" pitchFamily="2" charset="0"/>
              </a:rPr>
              <a:t>Uses :- </a:t>
            </a:r>
            <a:r>
              <a:rPr lang="en-US" sz="1600" b="0" i="0" dirty="0">
                <a:solidFill>
                  <a:srgbClr val="273239"/>
                </a:solidFill>
                <a:effectLst/>
                <a:latin typeface="Nunito" pitchFamily="2" charset="0"/>
              </a:rPr>
              <a:t>Usually used in hidden layers of a neural network as it’s values lies between </a:t>
            </a:r>
            <a:r>
              <a:rPr lang="en-US" sz="1600" b="1" i="0" dirty="0">
                <a:solidFill>
                  <a:srgbClr val="273239"/>
                </a:solidFill>
                <a:effectLst/>
                <a:latin typeface="Nunito" pitchFamily="2" charset="0"/>
              </a:rPr>
              <a:t>-1 to 1 </a:t>
            </a:r>
            <a:r>
              <a:rPr lang="en-US" sz="1600" b="0" i="0" dirty="0">
                <a:solidFill>
                  <a:srgbClr val="273239"/>
                </a:solidFill>
                <a:effectLst/>
                <a:latin typeface="Nunito" pitchFamily="2" charset="0"/>
              </a:rPr>
              <a:t>hence the mean for the hidden layer comes out be 0 or very close to it, hence helps in </a:t>
            </a:r>
            <a:r>
              <a:rPr lang="en-US" sz="1600" b="0" i="1" dirty="0">
                <a:solidFill>
                  <a:srgbClr val="273239"/>
                </a:solidFill>
                <a:effectLst/>
                <a:latin typeface="Nunito" pitchFamily="2" charset="0"/>
              </a:rPr>
              <a:t>centering the data</a:t>
            </a:r>
            <a:r>
              <a:rPr lang="en-US" sz="1600" b="0" i="0" dirty="0">
                <a:solidFill>
                  <a:srgbClr val="273239"/>
                </a:solidFill>
                <a:effectLst/>
                <a:latin typeface="Nunito" pitchFamily="2" charset="0"/>
              </a:rPr>
              <a:t> by bringing mean close to 0. This makes learning for the next layer much easier.</a:t>
            </a:r>
          </a:p>
          <a:p>
            <a:pPr algn="l" fontAlgn="base">
              <a:buFont typeface="Arial" panose="020B0604020202020204" pitchFamily="34" charset="0"/>
              <a:buChar char="•"/>
            </a:pPr>
            <a:endParaRPr lang="en-US" b="0" i="0" dirty="0">
              <a:solidFill>
                <a:srgbClr val="273239"/>
              </a:solidFill>
              <a:effectLst/>
              <a:latin typeface="Nunito" pitchFamily="2" charset="0"/>
            </a:endParaRPr>
          </a:p>
        </p:txBody>
      </p:sp>
      <p:pic>
        <p:nvPicPr>
          <p:cNvPr id="13" name="Picture 12">
            <a:extLst>
              <a:ext uri="{FF2B5EF4-FFF2-40B4-BE49-F238E27FC236}">
                <a16:creationId xmlns:a16="http://schemas.microsoft.com/office/drawing/2014/main" id="{EDEB3970-081E-4B9C-B04F-02138BC6D3F9}"/>
              </a:ext>
            </a:extLst>
          </p:cNvPr>
          <p:cNvPicPr>
            <a:picLocks noChangeAspect="1"/>
          </p:cNvPicPr>
          <p:nvPr/>
        </p:nvPicPr>
        <p:blipFill>
          <a:blip r:embed="rId3"/>
          <a:stretch>
            <a:fillRect/>
          </a:stretch>
        </p:blipFill>
        <p:spPr>
          <a:xfrm>
            <a:off x="7115175" y="728663"/>
            <a:ext cx="4737904" cy="2557463"/>
          </a:xfrm>
          <a:prstGeom prst="rect">
            <a:avLst/>
          </a:prstGeom>
        </p:spPr>
      </p:pic>
      <p:sp>
        <p:nvSpPr>
          <p:cNvPr id="15" name="TextBox 14">
            <a:extLst>
              <a:ext uri="{FF2B5EF4-FFF2-40B4-BE49-F238E27FC236}">
                <a16:creationId xmlns:a16="http://schemas.microsoft.com/office/drawing/2014/main" id="{8B230F4A-AA49-4FA0-8F23-C3FCA040A7CA}"/>
              </a:ext>
            </a:extLst>
          </p:cNvPr>
          <p:cNvSpPr txBox="1"/>
          <p:nvPr/>
        </p:nvSpPr>
        <p:spPr>
          <a:xfrm>
            <a:off x="6162675" y="3318570"/>
            <a:ext cx="6229350" cy="3539430"/>
          </a:xfrm>
          <a:prstGeom prst="rect">
            <a:avLst/>
          </a:prstGeom>
          <a:noFill/>
        </p:spPr>
        <p:txBody>
          <a:bodyPr wrap="square">
            <a:spAutoFit/>
          </a:bodyPr>
          <a:lstStyle/>
          <a:p>
            <a:pPr algn="l" fontAlgn="base">
              <a:buFont typeface="Arial" panose="020B0604020202020204" pitchFamily="34" charset="0"/>
              <a:buChar char="•"/>
            </a:pPr>
            <a:r>
              <a:rPr lang="en-US" sz="1600" b="0" i="0" dirty="0">
                <a:solidFill>
                  <a:srgbClr val="273239"/>
                </a:solidFill>
                <a:effectLst/>
              </a:rPr>
              <a:t>It Stands for </a:t>
            </a:r>
            <a:r>
              <a:rPr lang="en-US" sz="1600" b="0" i="1" dirty="0">
                <a:solidFill>
                  <a:srgbClr val="273239"/>
                </a:solidFill>
                <a:effectLst/>
              </a:rPr>
              <a:t>Rectified linear unit</a:t>
            </a:r>
            <a:r>
              <a:rPr lang="en-US" sz="1600" b="0" i="0" dirty="0">
                <a:solidFill>
                  <a:srgbClr val="273239"/>
                </a:solidFill>
                <a:effectLst/>
              </a:rPr>
              <a:t>. It is the most widely used activation function. Chiefly implemented in </a:t>
            </a:r>
            <a:r>
              <a:rPr lang="en-US" sz="1600" b="0" i="1" dirty="0">
                <a:solidFill>
                  <a:srgbClr val="273239"/>
                </a:solidFill>
                <a:effectLst/>
              </a:rPr>
              <a:t>hidden layers</a:t>
            </a:r>
            <a:r>
              <a:rPr lang="en-US" sz="1600" b="0" i="0" dirty="0">
                <a:solidFill>
                  <a:srgbClr val="273239"/>
                </a:solidFill>
                <a:effectLst/>
              </a:rPr>
              <a:t> of Neural network.</a:t>
            </a:r>
          </a:p>
          <a:p>
            <a:pPr algn="l" fontAlgn="base">
              <a:buFont typeface="Arial" panose="020B0604020202020204" pitchFamily="34" charset="0"/>
              <a:buChar char="•"/>
            </a:pPr>
            <a:r>
              <a:rPr lang="en-US" sz="1600" b="1" i="0" dirty="0">
                <a:solidFill>
                  <a:srgbClr val="273239"/>
                </a:solidFill>
                <a:effectLst/>
              </a:rPr>
              <a:t>Equation :- </a:t>
            </a:r>
            <a:r>
              <a:rPr lang="en-US" sz="1600" b="1" i="1" dirty="0">
                <a:solidFill>
                  <a:srgbClr val="273239"/>
                </a:solidFill>
                <a:effectLst/>
              </a:rPr>
              <a:t>A(x) = max(0,x)</a:t>
            </a:r>
            <a:r>
              <a:rPr lang="en-US" sz="1600" b="0" i="0" dirty="0">
                <a:solidFill>
                  <a:srgbClr val="273239"/>
                </a:solidFill>
                <a:effectLst/>
              </a:rPr>
              <a:t>. It gives an output x if x is positive and 0 otherwise.</a:t>
            </a:r>
          </a:p>
          <a:p>
            <a:pPr algn="l" fontAlgn="base">
              <a:buFont typeface="Arial" panose="020B0604020202020204" pitchFamily="34" charset="0"/>
              <a:buChar char="•"/>
            </a:pPr>
            <a:r>
              <a:rPr lang="en-US" sz="1600" b="1" i="0" dirty="0">
                <a:solidFill>
                  <a:srgbClr val="273239"/>
                </a:solidFill>
                <a:effectLst/>
              </a:rPr>
              <a:t>Value Range :- </a:t>
            </a:r>
            <a:r>
              <a:rPr lang="en-US" sz="1600" b="0" i="0" dirty="0">
                <a:solidFill>
                  <a:srgbClr val="273239"/>
                </a:solidFill>
                <a:effectLst/>
              </a:rPr>
              <a:t>[0, inf)</a:t>
            </a:r>
          </a:p>
          <a:p>
            <a:pPr algn="l" fontAlgn="base">
              <a:buFont typeface="Arial" panose="020B0604020202020204" pitchFamily="34" charset="0"/>
              <a:buChar char="•"/>
            </a:pPr>
            <a:r>
              <a:rPr lang="en-US" sz="1600" b="1" i="0" dirty="0">
                <a:solidFill>
                  <a:srgbClr val="273239"/>
                </a:solidFill>
                <a:effectLst/>
              </a:rPr>
              <a:t>Nature :- </a:t>
            </a:r>
            <a:r>
              <a:rPr lang="en-US" sz="1600" b="0" i="0" dirty="0">
                <a:solidFill>
                  <a:srgbClr val="273239"/>
                </a:solidFill>
                <a:effectLst/>
              </a:rPr>
              <a:t>non-linear, which means we can easily backpropagate the errors and have multiple layers of neurons being activated by the </a:t>
            </a:r>
            <a:r>
              <a:rPr lang="en-US" sz="1600" b="0" i="0" dirty="0" err="1">
                <a:solidFill>
                  <a:srgbClr val="273239"/>
                </a:solidFill>
                <a:effectLst/>
              </a:rPr>
              <a:t>ReLU</a:t>
            </a:r>
            <a:r>
              <a:rPr lang="en-US" sz="1600" b="0" i="0" dirty="0">
                <a:solidFill>
                  <a:srgbClr val="273239"/>
                </a:solidFill>
                <a:effectLst/>
              </a:rPr>
              <a:t> function.</a:t>
            </a:r>
          </a:p>
          <a:p>
            <a:pPr algn="l" fontAlgn="base">
              <a:buFont typeface="Arial" panose="020B0604020202020204" pitchFamily="34" charset="0"/>
              <a:buChar char="•"/>
            </a:pPr>
            <a:r>
              <a:rPr lang="en-US" sz="1600" b="1" i="0" dirty="0">
                <a:solidFill>
                  <a:srgbClr val="273239"/>
                </a:solidFill>
                <a:effectLst/>
              </a:rPr>
              <a:t>Uses :- </a:t>
            </a:r>
            <a:r>
              <a:rPr lang="en-US" sz="1600" b="0" i="0" dirty="0" err="1">
                <a:solidFill>
                  <a:srgbClr val="273239"/>
                </a:solidFill>
                <a:effectLst/>
              </a:rPr>
              <a:t>ReLu</a:t>
            </a:r>
            <a:r>
              <a:rPr lang="en-US" sz="1600" b="0" i="0" dirty="0">
                <a:solidFill>
                  <a:srgbClr val="273239"/>
                </a:solidFill>
                <a:effectLst/>
              </a:rPr>
              <a:t> is less computationally expensive than tanh and sigmoid because it involves simpler mathematical operations. At a time only a few neurons are activated making the network sparse making it efficient and easy for computation.</a:t>
            </a:r>
          </a:p>
          <a:p>
            <a:pPr algn="l" fontAlgn="base"/>
            <a:r>
              <a:rPr lang="en-US" sz="1600" b="0" i="0" dirty="0">
                <a:solidFill>
                  <a:srgbClr val="273239"/>
                </a:solidFill>
                <a:effectLst/>
              </a:rPr>
              <a:t>In simple words, RELU learns </a:t>
            </a:r>
            <a:r>
              <a:rPr lang="en-US" sz="1600" b="0" i="1" dirty="0">
                <a:solidFill>
                  <a:srgbClr val="273239"/>
                </a:solidFill>
                <a:effectLst/>
              </a:rPr>
              <a:t>much faster</a:t>
            </a:r>
            <a:r>
              <a:rPr lang="en-US" sz="1600" b="0" i="0" dirty="0">
                <a:solidFill>
                  <a:srgbClr val="273239"/>
                </a:solidFill>
                <a:effectLst/>
              </a:rPr>
              <a:t> than sigmoid and Tanh function.</a:t>
            </a:r>
          </a:p>
        </p:txBody>
      </p:sp>
    </p:spTree>
    <p:extLst>
      <p:ext uri="{BB962C8B-B14F-4D97-AF65-F5344CB8AC3E}">
        <p14:creationId xmlns:p14="http://schemas.microsoft.com/office/powerpoint/2010/main" val="361462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85725" y="127000"/>
            <a:ext cx="11268075" cy="454025"/>
          </a:xfrm>
        </p:spPr>
        <p:txBody>
          <a:bodyPr>
            <a:normAutofit fontScale="90000"/>
          </a:bodyPr>
          <a:lstStyle/>
          <a:p>
            <a:r>
              <a:rPr lang="en-IN" dirty="0"/>
              <a:t>NLP-Natural Language Processing</a:t>
            </a:r>
          </a:p>
        </p:txBody>
      </p:sp>
      <p:pic>
        <p:nvPicPr>
          <p:cNvPr id="7" name="Picture 6">
            <a:extLst>
              <a:ext uri="{FF2B5EF4-FFF2-40B4-BE49-F238E27FC236}">
                <a16:creationId xmlns:a16="http://schemas.microsoft.com/office/drawing/2014/main" id="{1BADFA6C-A64B-4B03-9C79-7C70CD9047E4}"/>
              </a:ext>
            </a:extLst>
          </p:cNvPr>
          <p:cNvPicPr>
            <a:picLocks noChangeAspect="1"/>
          </p:cNvPicPr>
          <p:nvPr/>
        </p:nvPicPr>
        <p:blipFill>
          <a:blip r:embed="rId2"/>
          <a:stretch>
            <a:fillRect/>
          </a:stretch>
        </p:blipFill>
        <p:spPr>
          <a:xfrm>
            <a:off x="313055" y="1197610"/>
            <a:ext cx="6038850" cy="4076700"/>
          </a:xfrm>
          <a:prstGeom prst="rect">
            <a:avLst/>
          </a:prstGeom>
        </p:spPr>
      </p:pic>
      <p:sp>
        <p:nvSpPr>
          <p:cNvPr id="8" name="TextBox 7">
            <a:extLst>
              <a:ext uri="{FF2B5EF4-FFF2-40B4-BE49-F238E27FC236}">
                <a16:creationId xmlns:a16="http://schemas.microsoft.com/office/drawing/2014/main" id="{B1A560BE-AC6D-46E0-8D83-301A5681730A}"/>
              </a:ext>
            </a:extLst>
          </p:cNvPr>
          <p:cNvSpPr txBox="1"/>
          <p:nvPr/>
        </p:nvSpPr>
        <p:spPr>
          <a:xfrm>
            <a:off x="6837680" y="1005840"/>
            <a:ext cx="5181600" cy="5355312"/>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rgbClr val="2D2F31"/>
                </a:solidFill>
                <a:effectLst/>
                <a:ea typeface="Times New Roman" panose="02020603050405020304" pitchFamily="18" charset="0"/>
              </a:rPr>
              <a:t>This is a way that we used to create chatbots</a:t>
            </a:r>
            <a:r>
              <a:rPr lang="en-IN" sz="1800" dirty="0">
                <a:effectLst/>
                <a:ea typeface="Times New Roman" panose="02020603050405020304" pitchFamily="18" charset="0"/>
              </a:rPr>
              <a:t> back in the day. So if/else rules are located over here on our diagram in just the NLP part, and what they entail is a huge list of possible questions and answers to those questions. </a:t>
            </a:r>
          </a:p>
          <a:p>
            <a:pPr marL="285750" indent="-285750">
              <a:buFont typeface="Arial" panose="020B0604020202020204" pitchFamily="34" charset="0"/>
              <a:buChar char="•"/>
            </a:pPr>
            <a:r>
              <a:rPr lang="en-IN" dirty="0">
                <a:solidFill>
                  <a:srgbClr val="2D2F31"/>
                </a:solidFill>
                <a:ea typeface="Times New Roman" panose="02020603050405020304" pitchFamily="18" charset="0"/>
              </a:rPr>
              <a:t>S</a:t>
            </a:r>
            <a:r>
              <a:rPr lang="en-IN" sz="1800" dirty="0">
                <a:solidFill>
                  <a:srgbClr val="2D2F31"/>
                </a:solidFill>
                <a:effectLst/>
                <a:ea typeface="Times New Roman" panose="02020603050405020304" pitchFamily="18" charset="0"/>
              </a:rPr>
              <a:t>o once somebody in the chat asks a question,</a:t>
            </a:r>
            <a:r>
              <a:rPr lang="en-IN" sz="1800" dirty="0">
                <a:effectLst/>
                <a:ea typeface="Times New Roman" panose="02020603050405020304" pitchFamily="18" charset="0"/>
              </a:rPr>
              <a:t> or we can identify that part </a:t>
            </a:r>
            <a:r>
              <a:rPr lang="en-IN" sz="1800" dirty="0">
                <a:solidFill>
                  <a:srgbClr val="2D2F31"/>
                </a:solidFill>
                <a:effectLst/>
                <a:ea typeface="Times New Roman" panose="02020603050405020304" pitchFamily="18" charset="0"/>
              </a:rPr>
              <a:t>of the sentence is the question that we have pre-recorded,</a:t>
            </a:r>
            <a:r>
              <a:rPr lang="en-IN" sz="1800" dirty="0">
                <a:effectLst/>
                <a:ea typeface="Times New Roman" panose="02020603050405020304" pitchFamily="18" charset="0"/>
              </a:rPr>
              <a:t> then we will give them the correct answer, the answer that is associated with that question. But as you can imagine, such a mechanical approach to answering questions or chatting with people does not result in anything humanlike, anything realistic. </a:t>
            </a:r>
          </a:p>
          <a:p>
            <a:pPr marL="285750" indent="-285750">
              <a:buFont typeface="Arial" panose="020B0604020202020204" pitchFamily="34" charset="0"/>
              <a:buChar char="•"/>
            </a:pPr>
            <a:r>
              <a:rPr lang="en-IN" sz="1800" dirty="0">
                <a:effectLst/>
                <a:ea typeface="Times New Roman" panose="02020603050405020304" pitchFamily="18" charset="0"/>
              </a:rPr>
              <a:t>But people want something tailored to them, something specific, they're asking about something else, </a:t>
            </a:r>
            <a:r>
              <a:rPr lang="en-IN" sz="1800" dirty="0">
                <a:solidFill>
                  <a:srgbClr val="2D2F31"/>
                </a:solidFill>
                <a:effectLst/>
                <a:ea typeface="Times New Roman" panose="02020603050405020304" pitchFamily="18" charset="0"/>
              </a:rPr>
              <a:t>but doesn't fit into that list of questions and answers.</a:t>
            </a:r>
            <a:r>
              <a:rPr lang="en-IN" sz="1800" dirty="0">
                <a:effectLst/>
                <a:ea typeface="Times New Roman" panose="02020603050405020304" pitchFamily="18" charset="0"/>
              </a:rPr>
              <a:t> And it just very quickly becomes a mess.</a:t>
            </a:r>
          </a:p>
        </p:txBody>
      </p:sp>
    </p:spTree>
    <p:extLst>
      <p:ext uri="{BB962C8B-B14F-4D97-AF65-F5344CB8AC3E}">
        <p14:creationId xmlns:p14="http://schemas.microsoft.com/office/powerpoint/2010/main" val="3513611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pic>
        <p:nvPicPr>
          <p:cNvPr id="9" name="Picture 8">
            <a:extLst>
              <a:ext uri="{FF2B5EF4-FFF2-40B4-BE49-F238E27FC236}">
                <a16:creationId xmlns:a16="http://schemas.microsoft.com/office/drawing/2014/main" id="{EF9BA8A3-2F30-4EC9-BFEC-4DD96D75856E}"/>
              </a:ext>
            </a:extLst>
          </p:cNvPr>
          <p:cNvPicPr>
            <a:picLocks noChangeAspect="1"/>
          </p:cNvPicPr>
          <p:nvPr/>
        </p:nvPicPr>
        <p:blipFill>
          <a:blip r:embed="rId2"/>
          <a:stretch>
            <a:fillRect/>
          </a:stretch>
        </p:blipFill>
        <p:spPr>
          <a:xfrm>
            <a:off x="485775" y="633502"/>
            <a:ext cx="4697018" cy="3131345"/>
          </a:xfrm>
          <a:prstGeom prst="rect">
            <a:avLst/>
          </a:prstGeom>
        </p:spPr>
      </p:pic>
      <p:sp>
        <p:nvSpPr>
          <p:cNvPr id="14" name="TextBox 13">
            <a:extLst>
              <a:ext uri="{FF2B5EF4-FFF2-40B4-BE49-F238E27FC236}">
                <a16:creationId xmlns:a16="http://schemas.microsoft.com/office/drawing/2014/main" id="{53D522CB-577C-4279-9BFA-8A522FCBB2D8}"/>
              </a:ext>
            </a:extLst>
          </p:cNvPr>
          <p:cNvSpPr txBox="1"/>
          <p:nvPr/>
        </p:nvSpPr>
        <p:spPr>
          <a:xfrm>
            <a:off x="5410200" y="633502"/>
            <a:ext cx="6134100" cy="6186309"/>
          </a:xfrm>
          <a:prstGeom prst="rect">
            <a:avLst/>
          </a:prstGeom>
          <a:noFill/>
        </p:spPr>
        <p:txBody>
          <a:bodyPr wrap="square">
            <a:spAutoFit/>
          </a:bodyPr>
          <a:lstStyle/>
          <a:p>
            <a:pPr algn="l" fontAlgn="base"/>
            <a:r>
              <a:rPr lang="en-US" b="0" i="0" dirty="0">
                <a:solidFill>
                  <a:srgbClr val="273239"/>
                </a:solidFill>
                <a:effectLst/>
                <a:latin typeface="Nunito" pitchFamily="2" charset="0"/>
              </a:rPr>
              <a:t>The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is also a type of sigmoid function but is handy when we are trying to handle multi- class classification problems.</a:t>
            </a:r>
          </a:p>
          <a:p>
            <a:pPr algn="l" fontAlgn="base">
              <a:buFont typeface="Arial" panose="020B0604020202020204" pitchFamily="34" charset="0"/>
              <a:buChar char="•"/>
            </a:pPr>
            <a:r>
              <a:rPr lang="en-US" b="1" i="0" dirty="0">
                <a:solidFill>
                  <a:srgbClr val="273239"/>
                </a:solidFill>
                <a:effectLst/>
                <a:latin typeface="Nunito" pitchFamily="2" charset="0"/>
              </a:rPr>
              <a:t>Nature :- </a:t>
            </a:r>
            <a:r>
              <a:rPr lang="en-US" b="0" i="0" dirty="0">
                <a:solidFill>
                  <a:srgbClr val="273239"/>
                </a:solidFill>
                <a:effectLst/>
                <a:latin typeface="Nunito" pitchFamily="2" charset="0"/>
              </a:rPr>
              <a:t>non-linear</a:t>
            </a:r>
          </a:p>
          <a:p>
            <a:pPr algn="l" fontAlgn="base">
              <a:buFont typeface="Arial" panose="020B0604020202020204" pitchFamily="34" charset="0"/>
              <a:buChar char="•"/>
            </a:pPr>
            <a:r>
              <a:rPr lang="en-US" b="1" i="0" dirty="0">
                <a:solidFill>
                  <a:srgbClr val="273239"/>
                </a:solidFill>
                <a:effectLst/>
                <a:latin typeface="Nunito" pitchFamily="2" charset="0"/>
              </a:rPr>
              <a:t>Uses :- </a:t>
            </a:r>
            <a:r>
              <a:rPr lang="en-US" b="0" i="0" dirty="0">
                <a:solidFill>
                  <a:srgbClr val="273239"/>
                </a:solidFill>
                <a:effectLst/>
                <a:latin typeface="Nunito" pitchFamily="2" charset="0"/>
              </a:rPr>
              <a:t>Usually used when trying to handle multiple classes. the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was commonly found in the output layer of image classification </a:t>
            </a:r>
            <a:r>
              <a:rPr lang="en-US" b="0" i="0" dirty="0" err="1">
                <a:solidFill>
                  <a:srgbClr val="273239"/>
                </a:solidFill>
                <a:effectLst/>
                <a:latin typeface="Nunito" pitchFamily="2" charset="0"/>
              </a:rPr>
              <a:t>problems.The</a:t>
            </a:r>
            <a:r>
              <a:rPr lang="en-US" b="0" i="0" dirty="0">
                <a:solidFill>
                  <a:srgbClr val="273239"/>
                </a:solidFill>
                <a:effectLst/>
                <a:latin typeface="Nunito" pitchFamily="2" charset="0"/>
              </a:rPr>
              <a:t>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would squeeze the outputs for each class between 0 and 1 and would also divide by the sum of the outputs. </a:t>
            </a:r>
          </a:p>
          <a:p>
            <a:pPr algn="l" fontAlgn="base">
              <a:buFont typeface="Arial" panose="020B0604020202020204" pitchFamily="34" charset="0"/>
              <a:buChar char="•"/>
            </a:pPr>
            <a:r>
              <a:rPr lang="en-US" b="1" i="0" dirty="0">
                <a:solidFill>
                  <a:srgbClr val="273239"/>
                </a:solidFill>
                <a:effectLst/>
                <a:latin typeface="Nunito" pitchFamily="2" charset="0"/>
              </a:rPr>
              <a:t>Output:- </a:t>
            </a:r>
            <a:r>
              <a:rPr lang="en-US" b="0" i="0" dirty="0">
                <a:solidFill>
                  <a:srgbClr val="273239"/>
                </a:solidFill>
                <a:effectLst/>
                <a:latin typeface="Nunito" pitchFamily="2" charset="0"/>
              </a:rPr>
              <a:t>The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is ideally used in the output layer of the classifier where we are actually trying to attain the probabilities to define the class of each input.</a:t>
            </a:r>
          </a:p>
          <a:p>
            <a:pPr algn="l" fontAlgn="base">
              <a:buFont typeface="Arial" panose="020B0604020202020204" pitchFamily="34" charset="0"/>
              <a:buChar char="•"/>
            </a:pPr>
            <a:r>
              <a:rPr lang="en-US" b="0" i="0" dirty="0">
                <a:solidFill>
                  <a:srgbClr val="273239"/>
                </a:solidFill>
                <a:effectLst/>
                <a:latin typeface="Nunito" pitchFamily="2" charset="0"/>
              </a:rPr>
              <a:t>The basic rule of thumb is if you really don’t know what activation function to use, then simply use </a:t>
            </a:r>
            <a:r>
              <a:rPr lang="en-US" b="0" i="1" dirty="0">
                <a:solidFill>
                  <a:srgbClr val="273239"/>
                </a:solidFill>
                <a:effectLst/>
                <a:latin typeface="Nunito" pitchFamily="2" charset="0"/>
              </a:rPr>
              <a:t>RELU</a:t>
            </a:r>
            <a:r>
              <a:rPr lang="en-US" b="0" i="0" dirty="0">
                <a:solidFill>
                  <a:srgbClr val="273239"/>
                </a:solidFill>
                <a:effectLst/>
                <a:latin typeface="Nunito" pitchFamily="2" charset="0"/>
              </a:rPr>
              <a:t> as it is a general activation function in hidden layers and is used in most cases these days.</a:t>
            </a:r>
          </a:p>
          <a:p>
            <a:pPr algn="l" fontAlgn="base">
              <a:buFont typeface="Arial" panose="020B0604020202020204" pitchFamily="34" charset="0"/>
              <a:buChar char="•"/>
            </a:pPr>
            <a:r>
              <a:rPr lang="en-US" b="0" i="0" dirty="0">
                <a:solidFill>
                  <a:srgbClr val="273239"/>
                </a:solidFill>
                <a:effectLst/>
                <a:latin typeface="Nunito" pitchFamily="2" charset="0"/>
              </a:rPr>
              <a:t>If your output is for binary classification then, </a:t>
            </a:r>
            <a:r>
              <a:rPr lang="en-US" b="0" i="1" dirty="0">
                <a:solidFill>
                  <a:srgbClr val="273239"/>
                </a:solidFill>
                <a:effectLst/>
                <a:latin typeface="Nunito" pitchFamily="2" charset="0"/>
              </a:rPr>
              <a:t>sigmoid function</a:t>
            </a:r>
            <a:r>
              <a:rPr lang="en-US" b="0" i="0" dirty="0">
                <a:solidFill>
                  <a:srgbClr val="273239"/>
                </a:solidFill>
                <a:effectLst/>
                <a:latin typeface="Nunito" pitchFamily="2" charset="0"/>
              </a:rPr>
              <a:t> is very natural choice for output layer.</a:t>
            </a:r>
          </a:p>
          <a:p>
            <a:pPr algn="l" fontAlgn="base">
              <a:buFont typeface="Arial" panose="020B0604020202020204" pitchFamily="34" charset="0"/>
              <a:buChar char="•"/>
            </a:pPr>
            <a:r>
              <a:rPr lang="en-US" b="0" i="0" dirty="0">
                <a:solidFill>
                  <a:srgbClr val="273239"/>
                </a:solidFill>
                <a:effectLst/>
                <a:latin typeface="Nunito" pitchFamily="2" charset="0"/>
              </a:rPr>
              <a:t>If your output is for multi-class classification then,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is very useful to predict the probabilities of each classes. </a:t>
            </a:r>
          </a:p>
        </p:txBody>
      </p:sp>
    </p:spTree>
    <p:extLst>
      <p:ext uri="{BB962C8B-B14F-4D97-AF65-F5344CB8AC3E}">
        <p14:creationId xmlns:p14="http://schemas.microsoft.com/office/powerpoint/2010/main" val="186266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pic>
        <p:nvPicPr>
          <p:cNvPr id="4" name="Picture 3">
            <a:extLst>
              <a:ext uri="{FF2B5EF4-FFF2-40B4-BE49-F238E27FC236}">
                <a16:creationId xmlns:a16="http://schemas.microsoft.com/office/drawing/2014/main" id="{25976222-9A26-467F-B60A-042DB9AFA794}"/>
              </a:ext>
            </a:extLst>
          </p:cNvPr>
          <p:cNvPicPr>
            <a:picLocks noChangeAspect="1"/>
          </p:cNvPicPr>
          <p:nvPr/>
        </p:nvPicPr>
        <p:blipFill>
          <a:blip r:embed="rId2"/>
          <a:stretch>
            <a:fillRect/>
          </a:stretch>
        </p:blipFill>
        <p:spPr>
          <a:xfrm>
            <a:off x="352425" y="1604963"/>
            <a:ext cx="5743575" cy="2624138"/>
          </a:xfrm>
          <a:prstGeom prst="rect">
            <a:avLst/>
          </a:prstGeom>
        </p:spPr>
      </p:pic>
      <p:pic>
        <p:nvPicPr>
          <p:cNvPr id="7" name="Picture 6">
            <a:extLst>
              <a:ext uri="{FF2B5EF4-FFF2-40B4-BE49-F238E27FC236}">
                <a16:creationId xmlns:a16="http://schemas.microsoft.com/office/drawing/2014/main" id="{FF694A8E-E069-4E46-92B0-629C2377D945}"/>
              </a:ext>
            </a:extLst>
          </p:cNvPr>
          <p:cNvPicPr>
            <a:picLocks noChangeAspect="1"/>
          </p:cNvPicPr>
          <p:nvPr/>
        </p:nvPicPr>
        <p:blipFill>
          <a:blip r:embed="rId3"/>
          <a:stretch>
            <a:fillRect/>
          </a:stretch>
        </p:blipFill>
        <p:spPr>
          <a:xfrm>
            <a:off x="6200775" y="1269207"/>
            <a:ext cx="5991225" cy="2959894"/>
          </a:xfrm>
          <a:prstGeom prst="rect">
            <a:avLst/>
          </a:prstGeom>
        </p:spPr>
      </p:pic>
    </p:spTree>
    <p:extLst>
      <p:ext uri="{BB962C8B-B14F-4D97-AF65-F5344CB8AC3E}">
        <p14:creationId xmlns:p14="http://schemas.microsoft.com/office/powerpoint/2010/main" val="3777714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D43D-70B9-4F8C-A92A-87E7580F5B21}"/>
              </a:ext>
            </a:extLst>
          </p:cNvPr>
          <p:cNvSpPr>
            <a:spLocks noGrp="1"/>
          </p:cNvSpPr>
          <p:nvPr>
            <p:ph type="title"/>
          </p:nvPr>
        </p:nvSpPr>
        <p:spPr>
          <a:xfrm>
            <a:off x="838200" y="98426"/>
            <a:ext cx="10515600" cy="501650"/>
          </a:xfrm>
        </p:spPr>
        <p:txBody>
          <a:bodyPr>
            <a:normAutofit fontScale="90000"/>
          </a:bodyPr>
          <a:lstStyle/>
          <a:p>
            <a:r>
              <a:rPr lang="en-IN" dirty="0"/>
              <a:t>How do Neural Networks Work?</a:t>
            </a:r>
          </a:p>
        </p:txBody>
      </p:sp>
      <p:pic>
        <p:nvPicPr>
          <p:cNvPr id="5" name="Picture 4">
            <a:extLst>
              <a:ext uri="{FF2B5EF4-FFF2-40B4-BE49-F238E27FC236}">
                <a16:creationId xmlns:a16="http://schemas.microsoft.com/office/drawing/2014/main" id="{0A063110-CC5F-4B67-8479-4BF7BEBF3711}"/>
              </a:ext>
            </a:extLst>
          </p:cNvPr>
          <p:cNvPicPr>
            <a:picLocks noChangeAspect="1"/>
          </p:cNvPicPr>
          <p:nvPr/>
        </p:nvPicPr>
        <p:blipFill>
          <a:blip r:embed="rId2"/>
          <a:stretch>
            <a:fillRect/>
          </a:stretch>
        </p:blipFill>
        <p:spPr>
          <a:xfrm>
            <a:off x="123825" y="971550"/>
            <a:ext cx="4159112" cy="2305050"/>
          </a:xfrm>
          <a:prstGeom prst="rect">
            <a:avLst/>
          </a:prstGeom>
        </p:spPr>
      </p:pic>
      <p:pic>
        <p:nvPicPr>
          <p:cNvPr id="7" name="Picture 6">
            <a:extLst>
              <a:ext uri="{FF2B5EF4-FFF2-40B4-BE49-F238E27FC236}">
                <a16:creationId xmlns:a16="http://schemas.microsoft.com/office/drawing/2014/main" id="{4BE28E98-F8A3-4A7C-8084-55708CFCD7C1}"/>
              </a:ext>
            </a:extLst>
          </p:cNvPr>
          <p:cNvPicPr>
            <a:picLocks noChangeAspect="1"/>
          </p:cNvPicPr>
          <p:nvPr/>
        </p:nvPicPr>
        <p:blipFill>
          <a:blip r:embed="rId3"/>
          <a:stretch>
            <a:fillRect/>
          </a:stretch>
        </p:blipFill>
        <p:spPr>
          <a:xfrm>
            <a:off x="8338052" y="657225"/>
            <a:ext cx="3730123" cy="2619375"/>
          </a:xfrm>
          <a:prstGeom prst="rect">
            <a:avLst/>
          </a:prstGeom>
        </p:spPr>
      </p:pic>
      <p:pic>
        <p:nvPicPr>
          <p:cNvPr id="9" name="Picture 8">
            <a:extLst>
              <a:ext uri="{FF2B5EF4-FFF2-40B4-BE49-F238E27FC236}">
                <a16:creationId xmlns:a16="http://schemas.microsoft.com/office/drawing/2014/main" id="{37653A3A-880F-498D-A814-6F2CB3E5AB34}"/>
              </a:ext>
            </a:extLst>
          </p:cNvPr>
          <p:cNvPicPr>
            <a:picLocks noChangeAspect="1"/>
          </p:cNvPicPr>
          <p:nvPr/>
        </p:nvPicPr>
        <p:blipFill>
          <a:blip r:embed="rId4"/>
          <a:stretch>
            <a:fillRect/>
          </a:stretch>
        </p:blipFill>
        <p:spPr>
          <a:xfrm>
            <a:off x="123825" y="3581401"/>
            <a:ext cx="4233280" cy="3055939"/>
          </a:xfrm>
          <a:prstGeom prst="rect">
            <a:avLst/>
          </a:prstGeom>
        </p:spPr>
      </p:pic>
      <p:pic>
        <p:nvPicPr>
          <p:cNvPr id="11" name="Picture 10">
            <a:extLst>
              <a:ext uri="{FF2B5EF4-FFF2-40B4-BE49-F238E27FC236}">
                <a16:creationId xmlns:a16="http://schemas.microsoft.com/office/drawing/2014/main" id="{3D0DDF04-2217-499E-8628-CE577B756E3F}"/>
              </a:ext>
            </a:extLst>
          </p:cNvPr>
          <p:cNvPicPr>
            <a:picLocks noChangeAspect="1"/>
          </p:cNvPicPr>
          <p:nvPr/>
        </p:nvPicPr>
        <p:blipFill>
          <a:blip r:embed="rId5"/>
          <a:stretch>
            <a:fillRect/>
          </a:stretch>
        </p:blipFill>
        <p:spPr>
          <a:xfrm>
            <a:off x="4519321" y="3585371"/>
            <a:ext cx="3656514" cy="3055939"/>
          </a:xfrm>
          <a:prstGeom prst="rect">
            <a:avLst/>
          </a:prstGeom>
        </p:spPr>
      </p:pic>
      <p:pic>
        <p:nvPicPr>
          <p:cNvPr id="13" name="Picture 12">
            <a:extLst>
              <a:ext uri="{FF2B5EF4-FFF2-40B4-BE49-F238E27FC236}">
                <a16:creationId xmlns:a16="http://schemas.microsoft.com/office/drawing/2014/main" id="{90C3FED7-2872-4535-8083-CBB731C21B81}"/>
              </a:ext>
            </a:extLst>
          </p:cNvPr>
          <p:cNvPicPr>
            <a:picLocks noChangeAspect="1"/>
          </p:cNvPicPr>
          <p:nvPr/>
        </p:nvPicPr>
        <p:blipFill>
          <a:blip r:embed="rId6"/>
          <a:stretch>
            <a:fillRect/>
          </a:stretch>
        </p:blipFill>
        <p:spPr>
          <a:xfrm>
            <a:off x="8338052" y="3581401"/>
            <a:ext cx="3656514" cy="3055939"/>
          </a:xfrm>
          <a:prstGeom prst="rect">
            <a:avLst/>
          </a:prstGeom>
        </p:spPr>
      </p:pic>
      <p:pic>
        <p:nvPicPr>
          <p:cNvPr id="15" name="Picture 14">
            <a:extLst>
              <a:ext uri="{FF2B5EF4-FFF2-40B4-BE49-F238E27FC236}">
                <a16:creationId xmlns:a16="http://schemas.microsoft.com/office/drawing/2014/main" id="{ACDC2B4F-BBB7-4706-B0C4-3AE929E4F3C1}"/>
              </a:ext>
            </a:extLst>
          </p:cNvPr>
          <p:cNvPicPr>
            <a:picLocks noChangeAspect="1"/>
          </p:cNvPicPr>
          <p:nvPr/>
        </p:nvPicPr>
        <p:blipFill>
          <a:blip r:embed="rId7"/>
          <a:stretch>
            <a:fillRect/>
          </a:stretch>
        </p:blipFill>
        <p:spPr>
          <a:xfrm>
            <a:off x="4360871" y="548479"/>
            <a:ext cx="3814964" cy="2724150"/>
          </a:xfrm>
          <a:prstGeom prst="rect">
            <a:avLst/>
          </a:prstGeom>
        </p:spPr>
      </p:pic>
    </p:spTree>
    <p:extLst>
      <p:ext uri="{BB962C8B-B14F-4D97-AF65-F5344CB8AC3E}">
        <p14:creationId xmlns:p14="http://schemas.microsoft.com/office/powerpoint/2010/main" val="11565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D43D-70B9-4F8C-A92A-87E7580F5B21}"/>
              </a:ext>
            </a:extLst>
          </p:cNvPr>
          <p:cNvSpPr>
            <a:spLocks noGrp="1"/>
          </p:cNvSpPr>
          <p:nvPr>
            <p:ph type="title"/>
          </p:nvPr>
        </p:nvSpPr>
        <p:spPr>
          <a:xfrm>
            <a:off x="200025" y="98426"/>
            <a:ext cx="11153775" cy="501650"/>
          </a:xfrm>
        </p:spPr>
        <p:txBody>
          <a:bodyPr>
            <a:normAutofit fontScale="90000"/>
          </a:bodyPr>
          <a:lstStyle/>
          <a:p>
            <a:r>
              <a:rPr lang="en-IN" dirty="0"/>
              <a:t>How do Neural Networks Learn?</a:t>
            </a:r>
          </a:p>
        </p:txBody>
      </p:sp>
      <p:pic>
        <p:nvPicPr>
          <p:cNvPr id="4" name="Picture 3">
            <a:extLst>
              <a:ext uri="{FF2B5EF4-FFF2-40B4-BE49-F238E27FC236}">
                <a16:creationId xmlns:a16="http://schemas.microsoft.com/office/drawing/2014/main" id="{7D4AB10E-C154-425C-854E-2AC118898A00}"/>
              </a:ext>
            </a:extLst>
          </p:cNvPr>
          <p:cNvPicPr>
            <a:picLocks noChangeAspect="1"/>
          </p:cNvPicPr>
          <p:nvPr/>
        </p:nvPicPr>
        <p:blipFill>
          <a:blip r:embed="rId2"/>
          <a:stretch>
            <a:fillRect/>
          </a:stretch>
        </p:blipFill>
        <p:spPr>
          <a:xfrm>
            <a:off x="347662" y="800100"/>
            <a:ext cx="5264617" cy="2000250"/>
          </a:xfrm>
          <a:prstGeom prst="rect">
            <a:avLst/>
          </a:prstGeom>
        </p:spPr>
      </p:pic>
      <p:pic>
        <p:nvPicPr>
          <p:cNvPr id="8" name="Picture 7">
            <a:extLst>
              <a:ext uri="{FF2B5EF4-FFF2-40B4-BE49-F238E27FC236}">
                <a16:creationId xmlns:a16="http://schemas.microsoft.com/office/drawing/2014/main" id="{A0A6D88A-59EF-4CA1-AA2A-8D96B172E1E8}"/>
              </a:ext>
            </a:extLst>
          </p:cNvPr>
          <p:cNvPicPr>
            <a:picLocks noChangeAspect="1"/>
          </p:cNvPicPr>
          <p:nvPr/>
        </p:nvPicPr>
        <p:blipFill>
          <a:blip r:embed="rId3"/>
          <a:stretch>
            <a:fillRect/>
          </a:stretch>
        </p:blipFill>
        <p:spPr>
          <a:xfrm>
            <a:off x="6457949" y="690563"/>
            <a:ext cx="4895851" cy="1957388"/>
          </a:xfrm>
          <a:prstGeom prst="rect">
            <a:avLst/>
          </a:prstGeom>
        </p:spPr>
      </p:pic>
      <p:pic>
        <p:nvPicPr>
          <p:cNvPr id="12" name="Picture 11">
            <a:extLst>
              <a:ext uri="{FF2B5EF4-FFF2-40B4-BE49-F238E27FC236}">
                <a16:creationId xmlns:a16="http://schemas.microsoft.com/office/drawing/2014/main" id="{92A580B1-B71C-4CF0-B384-7C0A618581E7}"/>
              </a:ext>
            </a:extLst>
          </p:cNvPr>
          <p:cNvPicPr>
            <a:picLocks noChangeAspect="1"/>
          </p:cNvPicPr>
          <p:nvPr/>
        </p:nvPicPr>
        <p:blipFill>
          <a:blip r:embed="rId4"/>
          <a:stretch>
            <a:fillRect/>
          </a:stretch>
        </p:blipFill>
        <p:spPr>
          <a:xfrm>
            <a:off x="537887" y="2891803"/>
            <a:ext cx="5105676" cy="1842122"/>
          </a:xfrm>
          <a:prstGeom prst="rect">
            <a:avLst/>
          </a:prstGeom>
        </p:spPr>
      </p:pic>
      <p:pic>
        <p:nvPicPr>
          <p:cNvPr id="16" name="Picture 15">
            <a:extLst>
              <a:ext uri="{FF2B5EF4-FFF2-40B4-BE49-F238E27FC236}">
                <a16:creationId xmlns:a16="http://schemas.microsoft.com/office/drawing/2014/main" id="{2BD7DB12-795D-4985-9EA5-92336C45ECCB}"/>
              </a:ext>
            </a:extLst>
          </p:cNvPr>
          <p:cNvPicPr>
            <a:picLocks noChangeAspect="1"/>
          </p:cNvPicPr>
          <p:nvPr/>
        </p:nvPicPr>
        <p:blipFill>
          <a:blip r:embed="rId5"/>
          <a:stretch>
            <a:fillRect/>
          </a:stretch>
        </p:blipFill>
        <p:spPr>
          <a:xfrm>
            <a:off x="6457949" y="2800350"/>
            <a:ext cx="5105677" cy="1790700"/>
          </a:xfrm>
          <a:prstGeom prst="rect">
            <a:avLst/>
          </a:prstGeom>
        </p:spPr>
      </p:pic>
      <p:pic>
        <p:nvPicPr>
          <p:cNvPr id="18" name="Picture 17">
            <a:extLst>
              <a:ext uri="{FF2B5EF4-FFF2-40B4-BE49-F238E27FC236}">
                <a16:creationId xmlns:a16="http://schemas.microsoft.com/office/drawing/2014/main" id="{2E956BAF-F041-46B4-8134-798D45981E13}"/>
              </a:ext>
            </a:extLst>
          </p:cNvPr>
          <p:cNvPicPr>
            <a:picLocks noChangeAspect="1"/>
          </p:cNvPicPr>
          <p:nvPr/>
        </p:nvPicPr>
        <p:blipFill>
          <a:blip r:embed="rId6"/>
          <a:stretch>
            <a:fillRect/>
          </a:stretch>
        </p:blipFill>
        <p:spPr>
          <a:xfrm>
            <a:off x="537887" y="4863479"/>
            <a:ext cx="5105676" cy="1896095"/>
          </a:xfrm>
          <a:prstGeom prst="rect">
            <a:avLst/>
          </a:prstGeom>
        </p:spPr>
      </p:pic>
      <p:pic>
        <p:nvPicPr>
          <p:cNvPr id="20" name="Picture 19">
            <a:extLst>
              <a:ext uri="{FF2B5EF4-FFF2-40B4-BE49-F238E27FC236}">
                <a16:creationId xmlns:a16="http://schemas.microsoft.com/office/drawing/2014/main" id="{9CC1DAB2-3783-468D-B6B9-B21F69D6AB3C}"/>
              </a:ext>
            </a:extLst>
          </p:cNvPr>
          <p:cNvPicPr>
            <a:picLocks noChangeAspect="1"/>
          </p:cNvPicPr>
          <p:nvPr/>
        </p:nvPicPr>
        <p:blipFill>
          <a:blip r:embed="rId7"/>
          <a:stretch>
            <a:fillRect/>
          </a:stretch>
        </p:blipFill>
        <p:spPr>
          <a:xfrm>
            <a:off x="6457949" y="4716151"/>
            <a:ext cx="5105676" cy="1896095"/>
          </a:xfrm>
          <a:prstGeom prst="rect">
            <a:avLst/>
          </a:prstGeom>
        </p:spPr>
      </p:pic>
    </p:spTree>
    <p:extLst>
      <p:ext uri="{BB962C8B-B14F-4D97-AF65-F5344CB8AC3E}">
        <p14:creationId xmlns:p14="http://schemas.microsoft.com/office/powerpoint/2010/main" val="481275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D43D-70B9-4F8C-A92A-87E7580F5B21}"/>
              </a:ext>
            </a:extLst>
          </p:cNvPr>
          <p:cNvSpPr>
            <a:spLocks noGrp="1"/>
          </p:cNvSpPr>
          <p:nvPr>
            <p:ph type="title"/>
          </p:nvPr>
        </p:nvSpPr>
        <p:spPr>
          <a:xfrm>
            <a:off x="200025" y="98426"/>
            <a:ext cx="11153775" cy="501650"/>
          </a:xfrm>
        </p:spPr>
        <p:txBody>
          <a:bodyPr>
            <a:normAutofit fontScale="90000"/>
          </a:bodyPr>
          <a:lstStyle/>
          <a:p>
            <a:r>
              <a:rPr lang="en-IN" dirty="0"/>
              <a:t>How do Neural Networks Learn?</a:t>
            </a:r>
          </a:p>
        </p:txBody>
      </p:sp>
      <p:pic>
        <p:nvPicPr>
          <p:cNvPr id="7" name="Picture 6">
            <a:extLst>
              <a:ext uri="{FF2B5EF4-FFF2-40B4-BE49-F238E27FC236}">
                <a16:creationId xmlns:a16="http://schemas.microsoft.com/office/drawing/2014/main" id="{C1D55C3A-9E1E-4759-8884-C2D44674122D}"/>
              </a:ext>
            </a:extLst>
          </p:cNvPr>
          <p:cNvPicPr>
            <a:picLocks noChangeAspect="1"/>
          </p:cNvPicPr>
          <p:nvPr/>
        </p:nvPicPr>
        <p:blipFill>
          <a:blip r:embed="rId2"/>
          <a:stretch>
            <a:fillRect/>
          </a:stretch>
        </p:blipFill>
        <p:spPr>
          <a:xfrm>
            <a:off x="200025" y="735146"/>
            <a:ext cx="5491858" cy="2398471"/>
          </a:xfrm>
          <a:prstGeom prst="rect">
            <a:avLst/>
          </a:prstGeom>
        </p:spPr>
      </p:pic>
      <p:pic>
        <p:nvPicPr>
          <p:cNvPr id="10" name="Picture 9">
            <a:extLst>
              <a:ext uri="{FF2B5EF4-FFF2-40B4-BE49-F238E27FC236}">
                <a16:creationId xmlns:a16="http://schemas.microsoft.com/office/drawing/2014/main" id="{C9A5F9C0-E344-4050-A2BA-6F61CE3AEB20}"/>
              </a:ext>
            </a:extLst>
          </p:cNvPr>
          <p:cNvPicPr>
            <a:picLocks noChangeAspect="1"/>
          </p:cNvPicPr>
          <p:nvPr/>
        </p:nvPicPr>
        <p:blipFill>
          <a:blip r:embed="rId3"/>
          <a:stretch>
            <a:fillRect/>
          </a:stretch>
        </p:blipFill>
        <p:spPr>
          <a:xfrm>
            <a:off x="5691883" y="600075"/>
            <a:ext cx="6141165" cy="2533541"/>
          </a:xfrm>
          <a:prstGeom prst="rect">
            <a:avLst/>
          </a:prstGeom>
        </p:spPr>
      </p:pic>
      <p:pic>
        <p:nvPicPr>
          <p:cNvPr id="13" name="Picture 12">
            <a:extLst>
              <a:ext uri="{FF2B5EF4-FFF2-40B4-BE49-F238E27FC236}">
                <a16:creationId xmlns:a16="http://schemas.microsoft.com/office/drawing/2014/main" id="{7793693B-5B7A-4D90-B1F4-7B29B2D8F302}"/>
              </a:ext>
            </a:extLst>
          </p:cNvPr>
          <p:cNvPicPr>
            <a:picLocks noChangeAspect="1"/>
          </p:cNvPicPr>
          <p:nvPr/>
        </p:nvPicPr>
        <p:blipFill>
          <a:blip r:embed="rId4"/>
          <a:stretch>
            <a:fillRect/>
          </a:stretch>
        </p:blipFill>
        <p:spPr>
          <a:xfrm>
            <a:off x="200025" y="3298040"/>
            <a:ext cx="5358294" cy="2824813"/>
          </a:xfrm>
          <a:prstGeom prst="rect">
            <a:avLst/>
          </a:prstGeom>
        </p:spPr>
      </p:pic>
      <p:pic>
        <p:nvPicPr>
          <p:cNvPr id="15" name="Picture 14">
            <a:extLst>
              <a:ext uri="{FF2B5EF4-FFF2-40B4-BE49-F238E27FC236}">
                <a16:creationId xmlns:a16="http://schemas.microsoft.com/office/drawing/2014/main" id="{5A8B67D7-B2E4-4337-83B5-E2842C46EF3E}"/>
              </a:ext>
            </a:extLst>
          </p:cNvPr>
          <p:cNvPicPr>
            <a:picLocks noChangeAspect="1"/>
          </p:cNvPicPr>
          <p:nvPr/>
        </p:nvPicPr>
        <p:blipFill>
          <a:blip r:embed="rId5"/>
          <a:stretch>
            <a:fillRect/>
          </a:stretch>
        </p:blipFill>
        <p:spPr>
          <a:xfrm>
            <a:off x="5691883" y="3298039"/>
            <a:ext cx="6300092" cy="2824813"/>
          </a:xfrm>
          <a:prstGeom prst="rect">
            <a:avLst/>
          </a:prstGeom>
        </p:spPr>
      </p:pic>
    </p:spTree>
    <p:extLst>
      <p:ext uri="{BB962C8B-B14F-4D97-AF65-F5344CB8AC3E}">
        <p14:creationId xmlns:p14="http://schemas.microsoft.com/office/powerpoint/2010/main" val="107662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D0D3-5FD2-4D08-9239-5C16527E7CD2}"/>
              </a:ext>
            </a:extLst>
          </p:cNvPr>
          <p:cNvSpPr>
            <a:spLocks noGrp="1"/>
          </p:cNvSpPr>
          <p:nvPr>
            <p:ph type="title"/>
          </p:nvPr>
        </p:nvSpPr>
        <p:spPr>
          <a:xfrm>
            <a:off x="838200" y="365126"/>
            <a:ext cx="10515600" cy="631468"/>
          </a:xfrm>
        </p:spPr>
        <p:txBody>
          <a:bodyPr>
            <a:normAutofit fontScale="90000"/>
          </a:bodyPr>
          <a:lstStyle/>
          <a:p>
            <a:r>
              <a:rPr lang="en-IN" dirty="0"/>
              <a:t>Gradient Descent vs Stochastic Gradient Descent</a:t>
            </a:r>
          </a:p>
        </p:txBody>
      </p:sp>
      <p:pic>
        <p:nvPicPr>
          <p:cNvPr id="5" name="Picture 4">
            <a:extLst>
              <a:ext uri="{FF2B5EF4-FFF2-40B4-BE49-F238E27FC236}">
                <a16:creationId xmlns:a16="http://schemas.microsoft.com/office/drawing/2014/main" id="{3EF64A89-50BD-4DE1-B8CC-5DA81833D1A5}"/>
              </a:ext>
            </a:extLst>
          </p:cNvPr>
          <p:cNvPicPr>
            <a:picLocks noChangeAspect="1"/>
          </p:cNvPicPr>
          <p:nvPr/>
        </p:nvPicPr>
        <p:blipFill>
          <a:blip r:embed="rId2"/>
          <a:stretch>
            <a:fillRect/>
          </a:stretch>
        </p:blipFill>
        <p:spPr>
          <a:xfrm>
            <a:off x="1028700" y="1419225"/>
            <a:ext cx="10134600" cy="4019550"/>
          </a:xfrm>
          <a:prstGeom prst="rect">
            <a:avLst/>
          </a:prstGeom>
        </p:spPr>
      </p:pic>
    </p:spTree>
    <p:extLst>
      <p:ext uri="{BB962C8B-B14F-4D97-AF65-F5344CB8AC3E}">
        <p14:creationId xmlns:p14="http://schemas.microsoft.com/office/powerpoint/2010/main" val="111769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9B20-3A3C-4334-B5FB-F773A0D68009}"/>
              </a:ext>
            </a:extLst>
          </p:cNvPr>
          <p:cNvSpPr>
            <a:spLocks noGrp="1"/>
          </p:cNvSpPr>
          <p:nvPr>
            <p:ph type="title"/>
          </p:nvPr>
        </p:nvSpPr>
        <p:spPr>
          <a:xfrm>
            <a:off x="441789" y="365126"/>
            <a:ext cx="10912011" cy="590372"/>
          </a:xfrm>
        </p:spPr>
        <p:txBody>
          <a:bodyPr>
            <a:normAutofit fontScale="90000"/>
          </a:bodyPr>
          <a:lstStyle/>
          <a:p>
            <a:r>
              <a:rPr lang="en-IN" dirty="0" err="1"/>
              <a:t>BackPropagation</a:t>
            </a:r>
            <a:endParaRPr lang="en-IN" dirty="0"/>
          </a:p>
        </p:txBody>
      </p:sp>
      <p:pic>
        <p:nvPicPr>
          <p:cNvPr id="5" name="Picture 4">
            <a:extLst>
              <a:ext uri="{FF2B5EF4-FFF2-40B4-BE49-F238E27FC236}">
                <a16:creationId xmlns:a16="http://schemas.microsoft.com/office/drawing/2014/main" id="{CA9D7862-C1C2-4A9B-9B95-732E34E851B7}"/>
              </a:ext>
            </a:extLst>
          </p:cNvPr>
          <p:cNvPicPr>
            <a:picLocks noChangeAspect="1"/>
          </p:cNvPicPr>
          <p:nvPr/>
        </p:nvPicPr>
        <p:blipFill>
          <a:blip r:embed="rId2"/>
          <a:stretch>
            <a:fillRect/>
          </a:stretch>
        </p:blipFill>
        <p:spPr>
          <a:xfrm>
            <a:off x="220359" y="981253"/>
            <a:ext cx="5050284" cy="3106642"/>
          </a:xfrm>
          <a:prstGeom prst="rect">
            <a:avLst/>
          </a:prstGeom>
        </p:spPr>
      </p:pic>
      <p:pic>
        <p:nvPicPr>
          <p:cNvPr id="7" name="Picture 6">
            <a:extLst>
              <a:ext uri="{FF2B5EF4-FFF2-40B4-BE49-F238E27FC236}">
                <a16:creationId xmlns:a16="http://schemas.microsoft.com/office/drawing/2014/main" id="{7596FD31-D8ED-4142-A678-9D84EAA1313A}"/>
              </a:ext>
            </a:extLst>
          </p:cNvPr>
          <p:cNvPicPr>
            <a:picLocks noChangeAspect="1"/>
          </p:cNvPicPr>
          <p:nvPr/>
        </p:nvPicPr>
        <p:blipFill>
          <a:blip r:embed="rId3"/>
          <a:stretch>
            <a:fillRect/>
          </a:stretch>
        </p:blipFill>
        <p:spPr>
          <a:xfrm>
            <a:off x="323100" y="3991189"/>
            <a:ext cx="4520740" cy="2866811"/>
          </a:xfrm>
          <a:prstGeom prst="rect">
            <a:avLst/>
          </a:prstGeom>
        </p:spPr>
      </p:pic>
      <p:pic>
        <p:nvPicPr>
          <p:cNvPr id="9" name="Picture 8">
            <a:extLst>
              <a:ext uri="{FF2B5EF4-FFF2-40B4-BE49-F238E27FC236}">
                <a16:creationId xmlns:a16="http://schemas.microsoft.com/office/drawing/2014/main" id="{D2BF2559-4D4A-40B1-9F3B-32FFFDB1A191}"/>
              </a:ext>
            </a:extLst>
          </p:cNvPr>
          <p:cNvPicPr>
            <a:picLocks noChangeAspect="1"/>
          </p:cNvPicPr>
          <p:nvPr/>
        </p:nvPicPr>
        <p:blipFill>
          <a:blip r:embed="rId4"/>
          <a:stretch>
            <a:fillRect/>
          </a:stretch>
        </p:blipFill>
        <p:spPr>
          <a:xfrm>
            <a:off x="5459806" y="1821488"/>
            <a:ext cx="5728752" cy="4055330"/>
          </a:xfrm>
          <a:prstGeom prst="rect">
            <a:avLst/>
          </a:prstGeom>
        </p:spPr>
      </p:pic>
    </p:spTree>
    <p:extLst>
      <p:ext uri="{BB962C8B-B14F-4D97-AF65-F5344CB8AC3E}">
        <p14:creationId xmlns:p14="http://schemas.microsoft.com/office/powerpoint/2010/main" val="158021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470CC2-7F28-4A34-B5C2-035FC8EFDCED}"/>
              </a:ext>
            </a:extLst>
          </p:cNvPr>
          <p:cNvSpPr txBox="1"/>
          <p:nvPr/>
        </p:nvSpPr>
        <p:spPr>
          <a:xfrm>
            <a:off x="481173" y="612844"/>
            <a:ext cx="11229654" cy="5632311"/>
          </a:xfrm>
          <a:prstGeom prst="rect">
            <a:avLst/>
          </a:prstGeom>
          <a:noFill/>
        </p:spPr>
        <p:txBody>
          <a:bodyPr wrap="square">
            <a:spAutoFit/>
          </a:bodyPr>
          <a:lstStyle/>
          <a:p>
            <a:r>
              <a:rPr lang="en-US" b="1" dirty="0"/>
              <a:t>Number of Neurons In Input and Output Layers</a:t>
            </a:r>
          </a:p>
          <a:p>
            <a:r>
              <a:rPr lang="en-US" dirty="0"/>
              <a:t>The number of neurons in the input layer is equal to the number of features in the data and in very rare cases, there will be one input layer for bias. Whereas the number of neurons in the output depends on whether is the model is used as a regressor or classifier. If the model is a regressor then the output layer will have only a single neuron but in case if the model is a classifier it will have a single neuron or multiple neurons depending on the class label of the model.</a:t>
            </a:r>
          </a:p>
          <a:p>
            <a:r>
              <a:rPr lang="en-US" dirty="0"/>
              <a:t>There are many rule-of-thumb methods for determining the correct number of neurons to use in the hidden layers, such as the following:</a:t>
            </a:r>
          </a:p>
          <a:p>
            <a:endParaRPr lang="en-US" dirty="0"/>
          </a:p>
          <a:p>
            <a:r>
              <a:rPr lang="en-US" dirty="0"/>
              <a:t>The number of hidden neurons should be between the size of the input layer and the size of the output layer.</a:t>
            </a:r>
          </a:p>
          <a:p>
            <a:r>
              <a:rPr lang="en-US" dirty="0"/>
              <a:t>The number of hidden neurons should be 2/3 the size of the input layer, plus the size of the output layer.</a:t>
            </a:r>
          </a:p>
          <a:p>
            <a:r>
              <a:rPr lang="en-US" dirty="0"/>
              <a:t>The number of hidden neurons should be less than twice the size of the input layer.</a:t>
            </a:r>
          </a:p>
          <a:p>
            <a:endParaRPr lang="en-US" dirty="0"/>
          </a:p>
          <a:p>
            <a:r>
              <a:rPr lang="en-US" dirty="0"/>
              <a:t>Moreover, the number of neurons and number layers required for the hidden layer also depends upon training cases, amount of outliers, the complexity of, data that is to be learned, and the type of activation functions used.</a:t>
            </a:r>
          </a:p>
          <a:p>
            <a:endParaRPr lang="en-US" dirty="0"/>
          </a:p>
          <a:p>
            <a:r>
              <a:rPr lang="en-US" dirty="0"/>
              <a:t>Most of the problems can be solved by using a single hidden layer with the number of neurons equal to the mean of the input and output layer. If less number of neurons is chosen it will lead to underfitting and high statistical bias. Whereas if we choose too many neurons it may lead to overfitting, high variance, and increases the time it takes to train the network.</a:t>
            </a:r>
            <a:endParaRPr lang="en-IN" dirty="0"/>
          </a:p>
        </p:txBody>
      </p:sp>
    </p:spTree>
    <p:extLst>
      <p:ext uri="{BB962C8B-B14F-4D97-AF65-F5344CB8AC3E}">
        <p14:creationId xmlns:p14="http://schemas.microsoft.com/office/powerpoint/2010/main" val="369939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76200" y="127000"/>
            <a:ext cx="11277600"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742430" y="1720840"/>
            <a:ext cx="5181600" cy="3416320"/>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A very general overview of what happens.</a:t>
            </a:r>
            <a:r>
              <a:rPr lang="en-IN" sz="1800" dirty="0">
                <a:effectLst/>
                <a:ea typeface="Times New Roman" panose="02020603050405020304" pitchFamily="18" charset="0"/>
              </a:rPr>
              <a:t> We look at the frequencies, certain mathematical operations and we're not doing any neural computations or not creating any neural networks. We're just doing mathematical calculations</a:t>
            </a:r>
          </a:p>
          <a:p>
            <a:r>
              <a:rPr lang="en-IN" sz="1800" dirty="0">
                <a:solidFill>
                  <a:srgbClr val="2D2F31"/>
                </a:solidFill>
                <a:effectLst/>
                <a:ea typeface="Times New Roman" panose="02020603050405020304" pitchFamily="18" charset="0"/>
              </a:rPr>
              <a:t>around the frequencies that we can observe, comparing them</a:t>
            </a:r>
            <a:r>
              <a:rPr lang="en-IN" sz="1800" dirty="0">
                <a:effectLst/>
                <a:ea typeface="Times New Roman" panose="02020603050405020304" pitchFamily="18" charset="0"/>
              </a:rPr>
              <a:t> to the mathematical calculations we have in our library of pre-</a:t>
            </a:r>
            <a:r>
              <a:rPr lang="en-IN" sz="1800" dirty="0" err="1">
                <a:effectLst/>
                <a:ea typeface="Times New Roman" panose="02020603050405020304" pitchFamily="18" charset="0"/>
              </a:rPr>
              <a:t>analyzed</a:t>
            </a:r>
            <a:r>
              <a:rPr lang="en-IN" sz="1800" dirty="0">
                <a:effectLst/>
                <a:ea typeface="Times New Roman" panose="02020603050405020304" pitchFamily="18" charset="0"/>
              </a:rPr>
              <a:t> frequencies. And then we are matching it up. We're finding what word a person is saying, what question they're asking or what the sentence is meaning. And then that is how we recognize speech.</a:t>
            </a:r>
          </a:p>
        </p:txBody>
      </p:sp>
      <p:pic>
        <p:nvPicPr>
          <p:cNvPr id="3" name="Picture 2">
            <a:extLst>
              <a:ext uri="{FF2B5EF4-FFF2-40B4-BE49-F238E27FC236}">
                <a16:creationId xmlns:a16="http://schemas.microsoft.com/office/drawing/2014/main" id="{3D005AAE-6237-41AF-9698-6D3B01C14758}"/>
              </a:ext>
            </a:extLst>
          </p:cNvPr>
          <p:cNvPicPr>
            <a:picLocks noChangeAspect="1"/>
          </p:cNvPicPr>
          <p:nvPr/>
        </p:nvPicPr>
        <p:blipFill>
          <a:blip r:embed="rId2"/>
          <a:stretch>
            <a:fillRect/>
          </a:stretch>
        </p:blipFill>
        <p:spPr>
          <a:xfrm>
            <a:off x="267970" y="1638300"/>
            <a:ext cx="6187440" cy="4071620"/>
          </a:xfrm>
          <a:prstGeom prst="rect">
            <a:avLst/>
          </a:prstGeom>
        </p:spPr>
      </p:pic>
    </p:spTree>
    <p:extLst>
      <p:ext uri="{BB962C8B-B14F-4D97-AF65-F5344CB8AC3E}">
        <p14:creationId xmlns:p14="http://schemas.microsoft.com/office/powerpoint/2010/main" val="122451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95250" y="127000"/>
            <a:ext cx="11258550"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742430" y="1720840"/>
            <a:ext cx="5181600" cy="4247317"/>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It'll look</a:t>
            </a:r>
            <a:r>
              <a:rPr lang="en-IN" sz="1800" dirty="0">
                <a:effectLst/>
                <a:ea typeface="Times New Roman" panose="02020603050405020304" pitchFamily="18" charset="0"/>
              </a:rPr>
              <a:t> at the words and try to classify these words or associate these words </a:t>
            </a:r>
            <a:r>
              <a:rPr lang="en-IN" sz="1800" dirty="0">
                <a:solidFill>
                  <a:srgbClr val="2D2F31"/>
                </a:solidFill>
                <a:effectLst/>
                <a:ea typeface="Times New Roman" panose="02020603050405020304" pitchFamily="18" charset="0"/>
              </a:rPr>
              <a:t>with either positive results</a:t>
            </a:r>
            <a:r>
              <a:rPr lang="en-IN" sz="1800" dirty="0">
                <a:effectLst/>
                <a:ea typeface="Times New Roman" panose="02020603050405020304" pitchFamily="18" charset="0"/>
              </a:rPr>
              <a:t> or a negative result in our case. And so in this case, like amazing would be most likely associated with positive view. But then these other words like poor or harder would be associated with zeros. So then it'll remember and keep these words in a bag and next time something comes up, for instance, somebody says good, good job, keep, keep it up or something like that, it will </a:t>
            </a:r>
            <a:r>
              <a:rPr lang="en-IN" sz="1800" dirty="0" err="1">
                <a:effectLst/>
                <a:ea typeface="Times New Roman" panose="02020603050405020304" pitchFamily="18" charset="0"/>
              </a:rPr>
              <a:t>analyze</a:t>
            </a:r>
            <a:r>
              <a:rPr lang="en-IN" sz="1800" dirty="0">
                <a:effectLst/>
                <a:ea typeface="Times New Roman" panose="02020603050405020304" pitchFamily="18" charset="0"/>
              </a:rPr>
              <a:t> the words that are in that new sentence by pulling them out of the bag and looking at them and understanding are they mostly associated ones or zeros? And then it'll be able to predict or classify the new comment, even without knowing what the mark was, pass or fail.</a:t>
            </a:r>
          </a:p>
        </p:txBody>
      </p:sp>
      <p:pic>
        <p:nvPicPr>
          <p:cNvPr id="5" name="Picture 4">
            <a:extLst>
              <a:ext uri="{FF2B5EF4-FFF2-40B4-BE49-F238E27FC236}">
                <a16:creationId xmlns:a16="http://schemas.microsoft.com/office/drawing/2014/main" id="{7E22F6DE-B88D-47EC-9933-7A3DFFF557F6}"/>
              </a:ext>
            </a:extLst>
          </p:cNvPr>
          <p:cNvPicPr>
            <a:picLocks noChangeAspect="1"/>
          </p:cNvPicPr>
          <p:nvPr/>
        </p:nvPicPr>
        <p:blipFill>
          <a:blip r:embed="rId2"/>
          <a:stretch>
            <a:fillRect/>
          </a:stretch>
        </p:blipFill>
        <p:spPr>
          <a:xfrm>
            <a:off x="166687" y="2295525"/>
            <a:ext cx="6396673" cy="2552700"/>
          </a:xfrm>
          <a:prstGeom prst="rect">
            <a:avLst/>
          </a:prstGeom>
        </p:spPr>
      </p:pic>
    </p:spTree>
    <p:extLst>
      <p:ext uri="{BB962C8B-B14F-4D97-AF65-F5344CB8AC3E}">
        <p14:creationId xmlns:p14="http://schemas.microsoft.com/office/powerpoint/2010/main" val="261679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114300" y="127000"/>
            <a:ext cx="11239500"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675755" y="1206490"/>
            <a:ext cx="5181600" cy="4801314"/>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It's called convolutional neural networks</a:t>
            </a:r>
            <a:r>
              <a:rPr lang="en-IN" sz="1800" dirty="0">
                <a:effectLst/>
                <a:ea typeface="Times New Roman" panose="02020603050405020304" pitchFamily="18" charset="0"/>
              </a:rPr>
              <a:t> for text recognition then further for classification, which is indeed a deep natural language process model. It's a neural network that is used for mostly image recognition for like videos, self-driving cars use them to detect obstacles on roads, people and so on. So mostly it's used </a:t>
            </a:r>
            <a:r>
              <a:rPr lang="en-IN" sz="1800" dirty="0">
                <a:solidFill>
                  <a:srgbClr val="2D2F31"/>
                </a:solidFill>
                <a:effectLst/>
                <a:ea typeface="Times New Roman" panose="02020603050405020304" pitchFamily="18" charset="0"/>
              </a:rPr>
              <a:t>for image processing or video processing.</a:t>
            </a:r>
            <a:r>
              <a:rPr lang="en-IN" sz="1800" dirty="0">
                <a:effectLst/>
                <a:ea typeface="Times New Roman" panose="02020603050405020304" pitchFamily="18" charset="0"/>
              </a:rPr>
              <a:t> The way it works is, these words are transformed into a matrix and that's done through an operation called embedding of words and once they're in a matrix, the same principles as were applied for images in convolutional neural networks, are applied. There's a convolution operation going through these images. Then they're pooled, max pooled or min pooled or sum pooled, and then they're flattened and we have the prediction. It’s just an overview</a:t>
            </a:r>
          </a:p>
        </p:txBody>
      </p:sp>
      <p:pic>
        <p:nvPicPr>
          <p:cNvPr id="3" name="Picture 2">
            <a:extLst>
              <a:ext uri="{FF2B5EF4-FFF2-40B4-BE49-F238E27FC236}">
                <a16:creationId xmlns:a16="http://schemas.microsoft.com/office/drawing/2014/main" id="{F0F2A02D-7C24-4C7C-9280-3CB87EE369BA}"/>
              </a:ext>
            </a:extLst>
          </p:cNvPr>
          <p:cNvPicPr>
            <a:picLocks noChangeAspect="1"/>
          </p:cNvPicPr>
          <p:nvPr/>
        </p:nvPicPr>
        <p:blipFill>
          <a:blip r:embed="rId2"/>
          <a:stretch>
            <a:fillRect/>
          </a:stretch>
        </p:blipFill>
        <p:spPr>
          <a:xfrm>
            <a:off x="267970" y="2195512"/>
            <a:ext cx="6315710" cy="2790825"/>
          </a:xfrm>
          <a:prstGeom prst="rect">
            <a:avLst/>
          </a:prstGeom>
        </p:spPr>
      </p:pic>
    </p:spTree>
    <p:extLst>
      <p:ext uri="{BB962C8B-B14F-4D97-AF65-F5344CB8AC3E}">
        <p14:creationId xmlns:p14="http://schemas.microsoft.com/office/powerpoint/2010/main" val="415134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142875" y="127000"/>
            <a:ext cx="11210925"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666230" y="840134"/>
            <a:ext cx="5181600" cy="6017866"/>
          </a:xfrm>
          <a:prstGeom prst="rect">
            <a:avLst/>
          </a:prstGeom>
          <a:noFill/>
        </p:spPr>
        <p:txBody>
          <a:bodyPr wrap="square" rtlCol="0">
            <a:spAutoFit/>
          </a:bodyPr>
          <a:lstStyle/>
          <a:p>
            <a:pPr fontAlgn="base">
              <a:lnSpc>
                <a:spcPct val="107000"/>
              </a:lnSpc>
              <a:spcAft>
                <a:spcPts val="750"/>
              </a:spcAf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Each word that you used to type was converted to its target language giving no regard to its grammar and sentence structure. Seq2seq revolutionized the process of translation by making use of deep learning. It not only takes the current word/input into account while translating but also its neighbourhood.  Seq2Seq (Sequence-to-Sequence) is a type of model in machine learning that is used for tasks such as </a:t>
            </a:r>
            <a:r>
              <a:rPr lang="en-IN" sz="1800" u="none" strike="noStrike"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machine translation</a:t>
            </a: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 text summarization, and image captioning. The model consists of two main components: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Encoder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Decoder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750"/>
              </a:spcAf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Seq2Seq models are trained using a dataset of input-output pairs, where the input is a sequence of tokens and the output is also a sequence of tokens. The model is trained to maximize the likelihood of the correct output sequence given the input sequence.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4490D65-2AAA-4537-84BE-02CFD314CC11}"/>
              </a:ext>
            </a:extLst>
          </p:cNvPr>
          <p:cNvPicPr>
            <a:picLocks noChangeAspect="1"/>
          </p:cNvPicPr>
          <p:nvPr/>
        </p:nvPicPr>
        <p:blipFill>
          <a:blip r:embed="rId3"/>
          <a:stretch>
            <a:fillRect/>
          </a:stretch>
        </p:blipFill>
        <p:spPr>
          <a:xfrm>
            <a:off x="344169" y="2368897"/>
            <a:ext cx="6123305" cy="2476500"/>
          </a:xfrm>
          <a:prstGeom prst="rect">
            <a:avLst/>
          </a:prstGeom>
        </p:spPr>
      </p:pic>
    </p:spTree>
    <p:extLst>
      <p:ext uri="{BB962C8B-B14F-4D97-AF65-F5344CB8AC3E}">
        <p14:creationId xmlns:p14="http://schemas.microsoft.com/office/powerpoint/2010/main" val="3551225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94A2-7EAC-4025-8F5C-3296E4B48417}"/>
              </a:ext>
            </a:extLst>
          </p:cNvPr>
          <p:cNvSpPr>
            <a:spLocks noGrp="1"/>
          </p:cNvSpPr>
          <p:nvPr>
            <p:ph type="title"/>
          </p:nvPr>
        </p:nvSpPr>
        <p:spPr>
          <a:xfrm>
            <a:off x="838200" y="188912"/>
            <a:ext cx="10515600" cy="492125"/>
          </a:xfrm>
        </p:spPr>
        <p:txBody>
          <a:bodyPr>
            <a:normAutofit fontScale="90000"/>
          </a:bodyPr>
          <a:lstStyle/>
          <a:p>
            <a:r>
              <a:rPr lang="en-IN" dirty="0"/>
              <a:t>Bag Of Words</a:t>
            </a:r>
          </a:p>
        </p:txBody>
      </p:sp>
      <p:pic>
        <p:nvPicPr>
          <p:cNvPr id="5" name="Content Placeholder 4">
            <a:extLst>
              <a:ext uri="{FF2B5EF4-FFF2-40B4-BE49-F238E27FC236}">
                <a16:creationId xmlns:a16="http://schemas.microsoft.com/office/drawing/2014/main" id="{9530B5E2-1A9C-4923-89E6-E635DE38E51A}"/>
              </a:ext>
            </a:extLst>
          </p:cNvPr>
          <p:cNvPicPr>
            <a:picLocks noGrp="1" noChangeAspect="1"/>
          </p:cNvPicPr>
          <p:nvPr>
            <p:ph idx="1"/>
          </p:nvPr>
        </p:nvPicPr>
        <p:blipFill>
          <a:blip r:embed="rId2"/>
          <a:stretch>
            <a:fillRect/>
          </a:stretch>
        </p:blipFill>
        <p:spPr>
          <a:xfrm>
            <a:off x="209550" y="1821656"/>
            <a:ext cx="3124200" cy="2600325"/>
          </a:xfrm>
        </p:spPr>
      </p:pic>
      <p:pic>
        <p:nvPicPr>
          <p:cNvPr id="11" name="Picture 10">
            <a:extLst>
              <a:ext uri="{FF2B5EF4-FFF2-40B4-BE49-F238E27FC236}">
                <a16:creationId xmlns:a16="http://schemas.microsoft.com/office/drawing/2014/main" id="{8E152CB9-39BF-4236-9DED-DF31ED70A102}"/>
              </a:ext>
            </a:extLst>
          </p:cNvPr>
          <p:cNvPicPr>
            <a:picLocks noChangeAspect="1"/>
          </p:cNvPicPr>
          <p:nvPr/>
        </p:nvPicPr>
        <p:blipFill>
          <a:blip r:embed="rId3"/>
          <a:stretch>
            <a:fillRect/>
          </a:stretch>
        </p:blipFill>
        <p:spPr>
          <a:xfrm>
            <a:off x="3548063" y="600075"/>
            <a:ext cx="8434387" cy="3962400"/>
          </a:xfrm>
          <a:prstGeom prst="rect">
            <a:avLst/>
          </a:prstGeom>
        </p:spPr>
      </p:pic>
      <p:pic>
        <p:nvPicPr>
          <p:cNvPr id="13" name="Picture 12">
            <a:extLst>
              <a:ext uri="{FF2B5EF4-FFF2-40B4-BE49-F238E27FC236}">
                <a16:creationId xmlns:a16="http://schemas.microsoft.com/office/drawing/2014/main" id="{2178AAE2-B6B0-4AD8-AB42-C13080758391}"/>
              </a:ext>
            </a:extLst>
          </p:cNvPr>
          <p:cNvPicPr>
            <a:picLocks noChangeAspect="1"/>
          </p:cNvPicPr>
          <p:nvPr/>
        </p:nvPicPr>
        <p:blipFill>
          <a:blip r:embed="rId4"/>
          <a:stretch>
            <a:fillRect/>
          </a:stretch>
        </p:blipFill>
        <p:spPr>
          <a:xfrm>
            <a:off x="3228975" y="4773613"/>
            <a:ext cx="5562600" cy="1895475"/>
          </a:xfrm>
          <a:prstGeom prst="rect">
            <a:avLst/>
          </a:prstGeom>
        </p:spPr>
      </p:pic>
    </p:spTree>
    <p:extLst>
      <p:ext uri="{BB962C8B-B14F-4D97-AF65-F5344CB8AC3E}">
        <p14:creationId xmlns:p14="http://schemas.microsoft.com/office/powerpoint/2010/main" val="364036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94A2-7EAC-4025-8F5C-3296E4B48417}"/>
              </a:ext>
            </a:extLst>
          </p:cNvPr>
          <p:cNvSpPr>
            <a:spLocks noGrp="1"/>
          </p:cNvSpPr>
          <p:nvPr>
            <p:ph type="title"/>
          </p:nvPr>
        </p:nvSpPr>
        <p:spPr>
          <a:xfrm>
            <a:off x="838200" y="188912"/>
            <a:ext cx="10515600" cy="492125"/>
          </a:xfrm>
        </p:spPr>
        <p:txBody>
          <a:bodyPr>
            <a:normAutofit fontScale="90000"/>
          </a:bodyPr>
          <a:lstStyle/>
          <a:p>
            <a:r>
              <a:rPr lang="en-IN" dirty="0"/>
              <a:t>Bag Of Words</a:t>
            </a:r>
          </a:p>
        </p:txBody>
      </p:sp>
      <p:pic>
        <p:nvPicPr>
          <p:cNvPr id="8" name="Picture 7">
            <a:extLst>
              <a:ext uri="{FF2B5EF4-FFF2-40B4-BE49-F238E27FC236}">
                <a16:creationId xmlns:a16="http://schemas.microsoft.com/office/drawing/2014/main" id="{C8A5DFB7-C3E9-4E1B-A718-82E52C2CC850}"/>
              </a:ext>
            </a:extLst>
          </p:cNvPr>
          <p:cNvPicPr>
            <a:picLocks noChangeAspect="1"/>
          </p:cNvPicPr>
          <p:nvPr/>
        </p:nvPicPr>
        <p:blipFill>
          <a:blip r:embed="rId2"/>
          <a:stretch>
            <a:fillRect/>
          </a:stretch>
        </p:blipFill>
        <p:spPr>
          <a:xfrm>
            <a:off x="938212" y="942975"/>
            <a:ext cx="7820025" cy="1905000"/>
          </a:xfrm>
          <a:prstGeom prst="rect">
            <a:avLst/>
          </a:prstGeom>
        </p:spPr>
      </p:pic>
      <p:pic>
        <p:nvPicPr>
          <p:cNvPr id="10" name="Picture 9">
            <a:extLst>
              <a:ext uri="{FF2B5EF4-FFF2-40B4-BE49-F238E27FC236}">
                <a16:creationId xmlns:a16="http://schemas.microsoft.com/office/drawing/2014/main" id="{2D552A93-55E5-4744-B657-2DDC4714139A}"/>
              </a:ext>
            </a:extLst>
          </p:cNvPr>
          <p:cNvPicPr>
            <a:picLocks noChangeAspect="1"/>
          </p:cNvPicPr>
          <p:nvPr/>
        </p:nvPicPr>
        <p:blipFill>
          <a:blip r:embed="rId3"/>
          <a:stretch>
            <a:fillRect/>
          </a:stretch>
        </p:blipFill>
        <p:spPr>
          <a:xfrm>
            <a:off x="947737" y="2847975"/>
            <a:ext cx="7810500" cy="2076450"/>
          </a:xfrm>
          <a:prstGeom prst="rect">
            <a:avLst/>
          </a:prstGeom>
        </p:spPr>
      </p:pic>
      <p:pic>
        <p:nvPicPr>
          <p:cNvPr id="12" name="Picture 11">
            <a:extLst>
              <a:ext uri="{FF2B5EF4-FFF2-40B4-BE49-F238E27FC236}">
                <a16:creationId xmlns:a16="http://schemas.microsoft.com/office/drawing/2014/main" id="{21FCC70B-F002-4B9F-9D8C-4089578D1664}"/>
              </a:ext>
            </a:extLst>
          </p:cNvPr>
          <p:cNvPicPr>
            <a:picLocks noChangeAspect="1"/>
          </p:cNvPicPr>
          <p:nvPr/>
        </p:nvPicPr>
        <p:blipFill>
          <a:blip r:embed="rId4"/>
          <a:stretch>
            <a:fillRect/>
          </a:stretch>
        </p:blipFill>
        <p:spPr>
          <a:xfrm>
            <a:off x="981074" y="4867276"/>
            <a:ext cx="7734300" cy="2000250"/>
          </a:xfrm>
          <a:prstGeom prst="rect">
            <a:avLst/>
          </a:prstGeom>
        </p:spPr>
      </p:pic>
    </p:spTree>
    <p:extLst>
      <p:ext uri="{BB962C8B-B14F-4D97-AF65-F5344CB8AC3E}">
        <p14:creationId xmlns:p14="http://schemas.microsoft.com/office/powerpoint/2010/main" val="197587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94A2-7EAC-4025-8F5C-3296E4B48417}"/>
              </a:ext>
            </a:extLst>
          </p:cNvPr>
          <p:cNvSpPr>
            <a:spLocks noGrp="1"/>
          </p:cNvSpPr>
          <p:nvPr>
            <p:ph type="title"/>
          </p:nvPr>
        </p:nvSpPr>
        <p:spPr>
          <a:xfrm>
            <a:off x="838200" y="188912"/>
            <a:ext cx="10515600" cy="492125"/>
          </a:xfrm>
        </p:spPr>
        <p:txBody>
          <a:bodyPr>
            <a:normAutofit fontScale="90000"/>
          </a:bodyPr>
          <a:lstStyle/>
          <a:p>
            <a:r>
              <a:rPr lang="en-IN" dirty="0"/>
              <a:t>Bag Of Words</a:t>
            </a:r>
          </a:p>
        </p:txBody>
      </p:sp>
      <p:pic>
        <p:nvPicPr>
          <p:cNvPr id="4" name="Picture 3">
            <a:extLst>
              <a:ext uri="{FF2B5EF4-FFF2-40B4-BE49-F238E27FC236}">
                <a16:creationId xmlns:a16="http://schemas.microsoft.com/office/drawing/2014/main" id="{81C9C6E2-1372-4DA0-86E1-A9B7C0F1B085}"/>
              </a:ext>
            </a:extLst>
          </p:cNvPr>
          <p:cNvPicPr>
            <a:picLocks noChangeAspect="1"/>
          </p:cNvPicPr>
          <p:nvPr/>
        </p:nvPicPr>
        <p:blipFill>
          <a:blip r:embed="rId2"/>
          <a:stretch>
            <a:fillRect/>
          </a:stretch>
        </p:blipFill>
        <p:spPr>
          <a:xfrm>
            <a:off x="933450" y="2890837"/>
            <a:ext cx="8153400" cy="3171825"/>
          </a:xfrm>
          <a:prstGeom prst="rect">
            <a:avLst/>
          </a:prstGeom>
        </p:spPr>
      </p:pic>
      <p:pic>
        <p:nvPicPr>
          <p:cNvPr id="6" name="Picture 5">
            <a:extLst>
              <a:ext uri="{FF2B5EF4-FFF2-40B4-BE49-F238E27FC236}">
                <a16:creationId xmlns:a16="http://schemas.microsoft.com/office/drawing/2014/main" id="{6AF739A8-67AD-4136-9598-2507E48A2616}"/>
              </a:ext>
            </a:extLst>
          </p:cNvPr>
          <p:cNvPicPr>
            <a:picLocks noChangeAspect="1"/>
          </p:cNvPicPr>
          <p:nvPr/>
        </p:nvPicPr>
        <p:blipFill>
          <a:blip r:embed="rId3"/>
          <a:stretch>
            <a:fillRect/>
          </a:stretch>
        </p:blipFill>
        <p:spPr>
          <a:xfrm>
            <a:off x="7386638" y="828674"/>
            <a:ext cx="2514600" cy="1914525"/>
          </a:xfrm>
          <a:prstGeom prst="rect">
            <a:avLst/>
          </a:prstGeom>
        </p:spPr>
      </p:pic>
      <p:pic>
        <p:nvPicPr>
          <p:cNvPr id="9" name="Picture 8">
            <a:extLst>
              <a:ext uri="{FF2B5EF4-FFF2-40B4-BE49-F238E27FC236}">
                <a16:creationId xmlns:a16="http://schemas.microsoft.com/office/drawing/2014/main" id="{D6456300-761F-4DEC-8D4C-39D782D8F7C6}"/>
              </a:ext>
            </a:extLst>
          </p:cNvPr>
          <p:cNvPicPr>
            <a:picLocks noChangeAspect="1"/>
          </p:cNvPicPr>
          <p:nvPr/>
        </p:nvPicPr>
        <p:blipFill>
          <a:blip r:embed="rId4"/>
          <a:stretch>
            <a:fillRect/>
          </a:stretch>
        </p:blipFill>
        <p:spPr>
          <a:xfrm>
            <a:off x="233363" y="1471611"/>
            <a:ext cx="7153275" cy="314325"/>
          </a:xfrm>
          <a:prstGeom prst="rect">
            <a:avLst/>
          </a:prstGeom>
        </p:spPr>
      </p:pic>
      <p:pic>
        <p:nvPicPr>
          <p:cNvPr id="13" name="Picture 12">
            <a:extLst>
              <a:ext uri="{FF2B5EF4-FFF2-40B4-BE49-F238E27FC236}">
                <a16:creationId xmlns:a16="http://schemas.microsoft.com/office/drawing/2014/main" id="{45C4F2DD-7C47-4152-A387-C9596D353F26}"/>
              </a:ext>
            </a:extLst>
          </p:cNvPr>
          <p:cNvPicPr>
            <a:picLocks noChangeAspect="1"/>
          </p:cNvPicPr>
          <p:nvPr/>
        </p:nvPicPr>
        <p:blipFill>
          <a:blip r:embed="rId5"/>
          <a:stretch>
            <a:fillRect/>
          </a:stretch>
        </p:blipFill>
        <p:spPr>
          <a:xfrm>
            <a:off x="9196387" y="4114802"/>
            <a:ext cx="1685925" cy="1838325"/>
          </a:xfrm>
          <a:prstGeom prst="rect">
            <a:avLst/>
          </a:prstGeom>
        </p:spPr>
      </p:pic>
    </p:spTree>
    <p:extLst>
      <p:ext uri="{BB962C8B-B14F-4D97-AF65-F5344CB8AC3E}">
        <p14:creationId xmlns:p14="http://schemas.microsoft.com/office/powerpoint/2010/main" val="2088244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2255</TotalTime>
  <Words>2261</Words>
  <Application>Microsoft Office PowerPoint</Application>
  <PresentationFormat>Widescreen</PresentationFormat>
  <Paragraphs>91</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Nunito</vt:lpstr>
      <vt:lpstr>Symbol</vt:lpstr>
      <vt:lpstr>Udemy Sans</vt:lpstr>
      <vt:lpstr>Office Theme</vt:lpstr>
      <vt:lpstr>NLP-Natural Language Processing</vt:lpstr>
      <vt:lpstr>NLP-Natural Language Processing</vt:lpstr>
      <vt:lpstr>NLP-Natural Language Processing</vt:lpstr>
      <vt:lpstr>NLP-Natural Language Processing</vt:lpstr>
      <vt:lpstr>NLP-Natural Language Processing</vt:lpstr>
      <vt:lpstr>NLP-Natural Language Processing</vt:lpstr>
      <vt:lpstr>Bag Of Words</vt:lpstr>
      <vt:lpstr>Bag Of Words</vt:lpstr>
      <vt:lpstr>Bag Of Words</vt:lpstr>
      <vt:lpstr>Deep Learning</vt:lpstr>
      <vt:lpstr>Deep Learning</vt:lpstr>
      <vt:lpstr>Deep learning</vt:lpstr>
      <vt:lpstr>Deep learning</vt:lpstr>
      <vt:lpstr>Deep learning- Neuron</vt:lpstr>
      <vt:lpstr>Deep learning- Neuron</vt:lpstr>
      <vt:lpstr>Deep learning- Neuron</vt:lpstr>
      <vt:lpstr>Deep learning- The Activation Function</vt:lpstr>
      <vt:lpstr>Deep learning- The Activation Function</vt:lpstr>
      <vt:lpstr>Deep learning- The Activation Function</vt:lpstr>
      <vt:lpstr>Deep learning- The Activation Function</vt:lpstr>
      <vt:lpstr>Deep learning- The Activation Function</vt:lpstr>
      <vt:lpstr>How do Neural Networks Work?</vt:lpstr>
      <vt:lpstr>How do Neural Networks Learn?</vt:lpstr>
      <vt:lpstr>How do Neural Networks Learn?</vt:lpstr>
      <vt:lpstr>Gradient Descent vs Stochastic Gradient Descent</vt:lpstr>
      <vt:lpstr>BackPropagation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NLP-Natural Language Processing</dc:title>
  <dc:creator>Sumit Kaushik</dc:creator>
  <cp:lastModifiedBy>Sumit Kaushik</cp:lastModifiedBy>
  <cp:revision>39</cp:revision>
  <dcterms:created xsi:type="dcterms:W3CDTF">2023-10-29T12:19:21Z</dcterms:created>
  <dcterms:modified xsi:type="dcterms:W3CDTF">2023-11-01T05:09:47Z</dcterms:modified>
</cp:coreProperties>
</file>